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Caveat"/>
      <p:regular r:id="rId39"/>
      <p:bold r:id="rId40"/>
    </p:embeddedFont>
    <p:embeddedFont>
      <p:font typeface="Playfair Display"/>
      <p:regular r:id="rId41"/>
      <p:bold r:id="rId42"/>
      <p:italic r:id="rId43"/>
      <p:boldItalic r:id="rId44"/>
    </p:embeddedFont>
    <p:embeddedFont>
      <p:font typeface="Lat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veat-bold.fntdata"/><Relationship Id="rId20" Type="http://schemas.openxmlformats.org/officeDocument/2006/relationships/slide" Target="slides/slide15.xml"/><Relationship Id="rId42" Type="http://schemas.openxmlformats.org/officeDocument/2006/relationships/font" Target="fonts/PlayfairDisplay-bold.fntdata"/><Relationship Id="rId41" Type="http://schemas.openxmlformats.org/officeDocument/2006/relationships/font" Target="fonts/PlayfairDisplay-regular.fntdata"/><Relationship Id="rId22" Type="http://schemas.openxmlformats.org/officeDocument/2006/relationships/slide" Target="slides/slide17.xml"/><Relationship Id="rId44" Type="http://schemas.openxmlformats.org/officeDocument/2006/relationships/font" Target="fonts/PlayfairDisplay-boldItalic.fntdata"/><Relationship Id="rId21" Type="http://schemas.openxmlformats.org/officeDocument/2006/relationships/slide" Target="slides/slide16.xml"/><Relationship Id="rId43" Type="http://schemas.openxmlformats.org/officeDocument/2006/relationships/font" Target="fonts/PlayfairDisplay-italic.fntdata"/><Relationship Id="rId24" Type="http://schemas.openxmlformats.org/officeDocument/2006/relationships/slide" Target="slides/slide19.xml"/><Relationship Id="rId46" Type="http://schemas.openxmlformats.org/officeDocument/2006/relationships/font" Target="fonts/Lato-bold.fntdata"/><Relationship Id="rId23" Type="http://schemas.openxmlformats.org/officeDocument/2006/relationships/slide" Target="slides/slide18.xml"/><Relationship Id="rId45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Lato-boldItalic.fntdata"/><Relationship Id="rId25" Type="http://schemas.openxmlformats.org/officeDocument/2006/relationships/slide" Target="slides/slide20.xml"/><Relationship Id="rId47" Type="http://schemas.openxmlformats.org/officeDocument/2006/relationships/font" Target="fonts/Lato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Caveat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ef8ab1421e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ef8ab1421e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ef8ab1421e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ef8ab1421e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ef8ab1421e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ef8ab1421e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ef8ab1421e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ef8ab1421e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ef8ab1421e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ef8ab1421e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ef8ab1421e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ef8ab1421e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efb262c3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efb262c3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ef8ab1421e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ef8ab1421e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b89042a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bb89042a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efc13f8d2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efc13f8d2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f8ab1421e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f8ab1421e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bb89042a2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bb89042a2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bb89042a2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bb89042a2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bb89042a2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bb89042a2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850d14b2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3850d14b2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f1d943d9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f1d943d9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fc13f8d2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efc13f8d2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850d14b2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3850d14b2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fb262c3f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fb262c3f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efb262c3f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efb262c3f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efc13f8d2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efc13f8d2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db2e685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2db2e685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efc13f8d2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efc13f8d2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efc13f8d2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efc13f8d2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fc13f8d2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efc13f8d2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c0a68f07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c0a68f07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f8ab1421e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f8ab1421e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ef8ab1421e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ef8ab1421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f8ab1421e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f8ab1421e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ef8ab1421e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ef8ab1421e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ef8ab1421e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ef8ab1421e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fc13f8d2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efc13f8d2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lue-gold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8.jpg"/><Relationship Id="rId5" Type="http://schemas.openxmlformats.org/officeDocument/2006/relationships/image" Target="../media/image10.jpg"/><Relationship Id="rId6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Relationship Id="rId4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Relationship Id="rId4" Type="http://schemas.openxmlformats.org/officeDocument/2006/relationships/image" Target="../media/image2.png"/><Relationship Id="rId5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/>
        </p:nvSpPr>
        <p:spPr>
          <a:xfrm>
            <a:off x="0" y="1576500"/>
            <a:ext cx="45435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i="1" lang="pl" sz="1940">
                <a:solidFill>
                  <a:srgbClr val="BEB07C"/>
                </a:solidFill>
              </a:rPr>
              <a:t>RATOWNICTWO PARTNERSKIE</a:t>
            </a:r>
            <a:endParaRPr b="1" i="1" sz="1940">
              <a:solidFill>
                <a:srgbClr val="BEB07C"/>
              </a:solidFill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0" y="2640525"/>
            <a:ext cx="4572000" cy="25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8E71C"/>
                </a:solidFill>
                <a:latin typeface="Lato"/>
                <a:ea typeface="Lato"/>
                <a:cs typeface="Lato"/>
                <a:sym typeface="Lato"/>
              </a:rPr>
              <a:t>         	COS PZA  BETLEJEMKA</a:t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8E71C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ZESTAWIENIE  MATERIAŁÓW DYDAKTYCZNYCH</a:t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5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Instruktor PZA Zbyszek Tabaczyński</a:t>
            </a:r>
            <a:endParaRPr sz="255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SPECJALIZACJA :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NARCIARSTWO WYSOKOGÓRSKIE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ALPINIZM JASKINIOWY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8E71C"/>
                </a:solidFill>
                <a:latin typeface="Caveat"/>
                <a:ea typeface="Caveat"/>
                <a:cs typeface="Caveat"/>
                <a:sym typeface="Caveat"/>
              </a:rPr>
              <a:t>KANIONING</a:t>
            </a:r>
            <a:endParaRPr sz="1800">
              <a:solidFill>
                <a:srgbClr val="F8E71C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8E71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00" y="311700"/>
            <a:ext cx="1183125" cy="11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/>
          </a:blip>
          <a:srcRect b="0" l="20653" r="18334" t="0"/>
          <a:stretch/>
        </p:blipFill>
        <p:spPr>
          <a:xfrm>
            <a:off x="4543450" y="0"/>
            <a:ext cx="47084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62625" y="725550"/>
            <a:ext cx="4067100" cy="464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PRACA Z DETEKTOREM LVS</a:t>
            </a:r>
            <a:endParaRPr i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Faza poszukiwania sygnału</a:t>
            </a:r>
            <a:r>
              <a:rPr b="0" lang="pl" sz="1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odległość powyżej zasięgu urządzenia.</a:t>
            </a:r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b="0" i="1" sz="1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0"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Faza zbliżania</a:t>
            </a:r>
            <a:r>
              <a:rPr lang="pl" sz="1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dla urządzeń cyfrowych widoczne wskazania odległości i kierunku, dla analogowych słyszalny ton na maksymalnej czułości. .</a:t>
            </a:r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0" lang="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i="1" lang="pl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Faza szczegółowa</a:t>
            </a:r>
            <a:r>
              <a:rPr lang="pl" sz="1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kwadrat 3 na 3 metry, poszukiwanie metodą krzyżową.</a:t>
            </a:r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b="0"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063" y="471475"/>
            <a:ext cx="4067175" cy="42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1004375"/>
            <a:ext cx="5789925" cy="35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1056125" y="220175"/>
            <a:ext cx="71448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accent6"/>
                </a:solidFill>
              </a:rPr>
              <a:t>F</a:t>
            </a:r>
            <a:r>
              <a:rPr b="1" i="1" lang="pl">
                <a:solidFill>
                  <a:schemeClr val="accent6"/>
                </a:solidFill>
              </a:rPr>
              <a:t>AZA POSZUKIWANIA SYGNAŁU </a:t>
            </a:r>
            <a:r>
              <a:rPr lang="pl">
                <a:solidFill>
                  <a:schemeClr val="dk1"/>
                </a:solidFill>
              </a:rPr>
              <a:t>- </a:t>
            </a:r>
            <a:r>
              <a:rPr lang="pl">
                <a:solidFill>
                  <a:schemeClr val="dk1"/>
                </a:solidFill>
              </a:rPr>
              <a:t>ODLEGŁOŚĆ</a:t>
            </a:r>
            <a:r>
              <a:rPr lang="pl">
                <a:solidFill>
                  <a:schemeClr val="dk1"/>
                </a:solidFill>
              </a:rPr>
              <a:t> POZA ZASIĘGIEM URZĄDZENIA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650" y="1326250"/>
            <a:ext cx="5566399" cy="342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312500" y="160100"/>
            <a:ext cx="8525700" cy="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FAZA ZBLIŻANIA -</a:t>
            </a: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DLA URZĄDZEŃ CYFROWYCH WIDOCZNE WSKAZANIE ODLEGŁOŚCI I KIERUNKU 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 </a:t>
            </a:r>
            <a:r>
              <a:rPr i="1"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URZĄDZENIACH</a:t>
            </a:r>
            <a:r>
              <a:rPr i="1"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ANALOGOWYCH SŁYSZALNY  TON NA MAKSYMALNEJ CZUŁOŚCI. </a:t>
            </a:r>
            <a:endParaRPr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625" y="1179425"/>
            <a:ext cx="5918274" cy="36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/>
          <p:nvPr/>
        </p:nvSpPr>
        <p:spPr>
          <a:xfrm>
            <a:off x="873625" y="220150"/>
            <a:ext cx="72651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accent6"/>
                </a:solidFill>
              </a:rPr>
              <a:t>FAZA SZCZEGÓŁOWA - </a:t>
            </a:r>
            <a:r>
              <a:rPr lang="pl" sz="1800">
                <a:solidFill>
                  <a:schemeClr val="dk1"/>
                </a:solidFill>
              </a:rPr>
              <a:t>TO PRECYZYJNA  PRACA  W KWADRACIE  </a:t>
            </a:r>
            <a:r>
              <a:rPr lang="pl" sz="1800">
                <a:solidFill>
                  <a:schemeClr val="dk1"/>
                </a:solidFill>
              </a:rPr>
              <a:t>3X3</a:t>
            </a:r>
            <a:r>
              <a:rPr lang="pl" sz="1800">
                <a:solidFill>
                  <a:schemeClr val="dk1"/>
                </a:solidFill>
              </a:rPr>
              <a:t> METRY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700" y="1307475"/>
            <a:ext cx="7480902" cy="342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514450" y="246100"/>
            <a:ext cx="80475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WEJŚCIE W OBSZAR ZGODNIE Z OSTATNIM WSKAZANIEM KIERUNKU NA LVS.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UTRZYMANIE DYSTANSU - MAKSYMALNIE BLISKO  POWIERZCHNI LAWINISKA.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143000"/>
            <a:ext cx="3308852" cy="352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100" y="1143000"/>
            <a:ext cx="3733800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/>
        </p:nvSpPr>
        <p:spPr>
          <a:xfrm>
            <a:off x="664475" y="246100"/>
            <a:ext cx="77163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POSZUKIWANIE SZCZEGÓŁOWE</a:t>
            </a: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TECHNIKĄ KRZYŻOWĄ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250" y="789725"/>
            <a:ext cx="6629400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/>
        </p:nvSpPr>
        <p:spPr>
          <a:xfrm>
            <a:off x="155875" y="311725"/>
            <a:ext cx="88668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SONDOWANIE WYZNACZONEGO OBSZARU Z MINIMALNYM WSKAZANIEM ODLEGŁOŚCI.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460625" y="425700"/>
            <a:ext cx="3535500" cy="257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55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FAZA SZCZEGÓŁOWA </a:t>
            </a:r>
            <a:r>
              <a:rPr b="0" lang="pl" sz="1550">
                <a:latin typeface="Arial"/>
                <a:ea typeface="Arial"/>
                <a:cs typeface="Arial"/>
                <a:sym typeface="Arial"/>
              </a:rPr>
              <a:t> – sondowanie prostopadle do powierzchni wyznaczonej w poszukiwaniu szczegółowym.</a:t>
            </a:r>
            <a:endParaRPr b="0" sz="15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550">
                <a:latin typeface="Arial"/>
                <a:ea typeface="Arial"/>
                <a:cs typeface="Arial"/>
                <a:sym typeface="Arial"/>
              </a:rPr>
              <a:t>Sondowanie wykonujemy spiralnie od środka wyznaczonego obszaru o najmniejszych wskazaniach  LVS (co 25 cm).</a:t>
            </a:r>
            <a:endParaRPr b="0" sz="15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9"/>
          <p:cNvSpPr txBox="1"/>
          <p:nvPr>
            <p:ph idx="1" type="subTitle"/>
          </p:nvPr>
        </p:nvSpPr>
        <p:spPr>
          <a:xfrm>
            <a:off x="0" y="3199875"/>
            <a:ext cx="45318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400"/>
              <a:t>PO TRAFIENIU SONDA POZOSTAJE W ŚNIEGU.</a:t>
            </a:r>
            <a:endParaRPr b="1" i="1" sz="1400"/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734" y="0"/>
            <a:ext cx="35843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200" y="988625"/>
            <a:ext cx="3682195" cy="32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150" y="988599"/>
            <a:ext cx="3682200" cy="32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/>
        </p:nvSpPr>
        <p:spPr>
          <a:xfrm>
            <a:off x="867775" y="252450"/>
            <a:ext cx="76836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GDZIE ROZPOCZYNAĆ  KOPANIE…, JAK KOPAĆ  ?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2100" y="599550"/>
            <a:ext cx="4572000" cy="17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UŻYCIE ODPOWIEDNIEGO SPRZĘTU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ORGANIZACJA</a:t>
            </a:r>
            <a:r>
              <a:rPr lang="pl" sz="1400">
                <a:latin typeface="Arial"/>
                <a:ea typeface="Arial"/>
                <a:cs typeface="Arial"/>
                <a:sym typeface="Arial"/>
              </a:rPr>
              <a:t> PRACY W ZALEŻNOŚCI OD NASZYCH ZASOBÓW LUDZKICH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EFEKTYWNOŚĆ DZIAŁAŃ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➢"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SZYBKOŚĆ - liczy się czas …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93" name="Google Shape;193;p31"/>
          <p:cNvSpPr txBox="1"/>
          <p:nvPr/>
        </p:nvSpPr>
        <p:spPr>
          <a:xfrm>
            <a:off x="533750" y="76200"/>
            <a:ext cx="37392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ODKOPANIE ZASYPANYCH</a:t>
            </a:r>
            <a:endParaRPr b="1" i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901818"/>
            <a:ext cx="4120551" cy="193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4">
            <a:alphaModFix/>
          </a:blip>
          <a:srcRect b="0" l="35104" r="31568" t="0"/>
          <a:stretch/>
        </p:blipFill>
        <p:spPr>
          <a:xfrm>
            <a:off x="4696550" y="828150"/>
            <a:ext cx="4316026" cy="369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254825" y="325025"/>
            <a:ext cx="4142100" cy="56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PRZYCZYNY ŚMIERCI W LAWINIE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 txBox="1"/>
          <p:nvPr>
            <p:ph idx="1" type="subTitle"/>
          </p:nvPr>
        </p:nvSpPr>
        <p:spPr>
          <a:xfrm>
            <a:off x="79625" y="1512975"/>
            <a:ext cx="4492500" cy="27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-31242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pl" sz="2400"/>
              <a:t>UDUSZENIE  - </a:t>
            </a:r>
            <a:r>
              <a:rPr lang="pl" sz="2000">
                <a:solidFill>
                  <a:schemeClr val="dk1"/>
                </a:solidFill>
              </a:rPr>
              <a:t>NIKT NIE PRZEŻYWA PO 35 MINUTACH OD ZASYPANIA JEŻELI NIE MA PRZESTRZENI POWIETRZNEJ.</a:t>
            </a:r>
            <a:endParaRPr sz="2000">
              <a:solidFill>
                <a:schemeClr val="dk1"/>
              </a:solidFill>
            </a:endParaRPr>
          </a:p>
          <a:p>
            <a:pPr indent="-31242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pl" sz="2400"/>
              <a:t>URAZY MECHANICZNE - </a:t>
            </a:r>
            <a:r>
              <a:rPr lang="pl" sz="2000">
                <a:solidFill>
                  <a:schemeClr val="dk1"/>
                </a:solidFill>
              </a:rPr>
              <a:t>OKOŁO 20% OFIAR </a:t>
            </a:r>
            <a:r>
              <a:rPr lang="pl" sz="2000">
                <a:solidFill>
                  <a:schemeClr val="dk1"/>
                </a:solidFill>
              </a:rPr>
              <a:t>DOZNAŁO</a:t>
            </a:r>
            <a:r>
              <a:rPr lang="pl" sz="2000">
                <a:solidFill>
                  <a:schemeClr val="dk1"/>
                </a:solidFill>
              </a:rPr>
              <a:t>  ŚMIERTELNYCH URAZÓW GŁOWY</a:t>
            </a:r>
            <a:endParaRPr sz="2000">
              <a:solidFill>
                <a:schemeClr val="dk1"/>
              </a:solidFill>
            </a:endParaRPr>
          </a:p>
          <a:p>
            <a:pPr indent="-31242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pl" sz="2400"/>
              <a:t>WYCHŁODZENIE - </a:t>
            </a:r>
            <a:r>
              <a:rPr lang="pl" sz="2000">
                <a:solidFill>
                  <a:schemeClr val="dk1"/>
                </a:solidFill>
              </a:rPr>
              <a:t>NASTĘPUJE Z </a:t>
            </a:r>
            <a:r>
              <a:rPr lang="pl" sz="2000">
                <a:solidFill>
                  <a:schemeClr val="dk1"/>
                </a:solidFill>
              </a:rPr>
              <a:t>PRĘDKOŚCIĄ</a:t>
            </a:r>
            <a:r>
              <a:rPr lang="pl" sz="2000">
                <a:solidFill>
                  <a:schemeClr val="dk1"/>
                </a:solidFill>
              </a:rPr>
              <a:t>  OD 3 DO 9 STOPNI NA GODZINĘ. (PRZY 32 STOPNIACH NASILA SIĘ RYZYKO ZABURZEŃ RYTMU SERCA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b="19937" l="0" r="0" t="21512"/>
          <a:stretch/>
        </p:blipFill>
        <p:spPr>
          <a:xfrm>
            <a:off x="5621325" y="1935774"/>
            <a:ext cx="3234401" cy="14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4">
            <a:alphaModFix/>
          </a:blip>
          <a:srcRect b="8538" l="0" r="0" t="21128"/>
          <a:stretch/>
        </p:blipFill>
        <p:spPr>
          <a:xfrm>
            <a:off x="5621325" y="254775"/>
            <a:ext cx="3234401" cy="15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5">
            <a:alphaModFix/>
          </a:blip>
          <a:srcRect b="0" l="0" r="0" t="17648"/>
          <a:stretch/>
        </p:blipFill>
        <p:spPr>
          <a:xfrm>
            <a:off x="5621327" y="3531625"/>
            <a:ext cx="3234398" cy="1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9925" y="132125"/>
            <a:ext cx="752475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/>
          <p:nvPr/>
        </p:nvSpPr>
        <p:spPr>
          <a:xfrm rot="-2107973">
            <a:off x="7493771" y="204427"/>
            <a:ext cx="716153" cy="1213006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14"/>
          <p:cNvSpPr/>
          <p:nvPr/>
        </p:nvSpPr>
        <p:spPr>
          <a:xfrm rot="-2108084">
            <a:off x="8205763" y="2054540"/>
            <a:ext cx="348114" cy="6742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9250"/>
            <a:ext cx="8839202" cy="252548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769875" y="344000"/>
            <a:ext cx="78300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TRZY OSOBY ODKOPUJĄ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7800"/>
            <a:ext cx="8839202" cy="252548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3"/>
          <p:cNvSpPr txBox="1"/>
          <p:nvPr/>
        </p:nvSpPr>
        <p:spPr>
          <a:xfrm>
            <a:off x="1181250" y="622475"/>
            <a:ext cx="67815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ROTACJA  W ZESPOLE KOPIĄCYM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650" y="481050"/>
            <a:ext cx="5701100" cy="42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/>
        </p:nvSpPr>
        <p:spPr>
          <a:xfrm>
            <a:off x="2104150" y="591375"/>
            <a:ext cx="47859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TAKTYKA  W WYPADKACH LAWINOWYCH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35"/>
          <p:cNvSpPr/>
          <p:nvPr/>
        </p:nvSpPr>
        <p:spPr>
          <a:xfrm>
            <a:off x="206300" y="1251500"/>
            <a:ext cx="4277100" cy="10866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5"/>
          <p:cNvSpPr txBox="1"/>
          <p:nvPr/>
        </p:nvSpPr>
        <p:spPr>
          <a:xfrm>
            <a:off x="192525" y="1437725"/>
            <a:ext cx="42771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l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CZY MOŻLIWE JEST  NATYCHMIASTOWE POWIADOMIENIE SŁUŻB RATUNKOWYCH ?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5"/>
          <p:cNvSpPr/>
          <p:nvPr/>
        </p:nvSpPr>
        <p:spPr>
          <a:xfrm>
            <a:off x="4598600" y="1512800"/>
            <a:ext cx="1287600" cy="591300"/>
          </a:xfrm>
          <a:prstGeom prst="homePlate">
            <a:avLst>
              <a:gd fmla="val 50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5"/>
          <p:cNvSpPr txBox="1"/>
          <p:nvPr/>
        </p:nvSpPr>
        <p:spPr>
          <a:xfrm>
            <a:off x="4832375" y="1580425"/>
            <a:ext cx="68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latin typeface="Lato"/>
                <a:ea typeface="Lato"/>
                <a:cs typeface="Lato"/>
                <a:sym typeface="Lato"/>
              </a:rPr>
              <a:t>NIE</a:t>
            </a:r>
            <a:endParaRPr sz="2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5"/>
          <p:cNvSpPr/>
          <p:nvPr/>
        </p:nvSpPr>
        <p:spPr>
          <a:xfrm>
            <a:off x="6078675" y="1268338"/>
            <a:ext cx="2833200" cy="1086600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5"/>
          <p:cNvSpPr txBox="1"/>
          <p:nvPr/>
        </p:nvSpPr>
        <p:spPr>
          <a:xfrm>
            <a:off x="6284975" y="1575250"/>
            <a:ext cx="2502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Lato"/>
                <a:ea typeface="Lato"/>
                <a:cs typeface="Lato"/>
                <a:sym typeface="Lato"/>
              </a:rPr>
              <a:t>POMOC PARTNERSKA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35"/>
          <p:cNvSpPr/>
          <p:nvPr/>
        </p:nvSpPr>
        <p:spPr>
          <a:xfrm>
            <a:off x="2134600" y="2433100"/>
            <a:ext cx="318600" cy="565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316475" y="2433100"/>
            <a:ext cx="318600" cy="522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35"/>
          <p:cNvSpPr txBox="1"/>
          <p:nvPr/>
        </p:nvSpPr>
        <p:spPr>
          <a:xfrm>
            <a:off x="2389600" y="2504575"/>
            <a:ext cx="59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TAK</a:t>
            </a:r>
            <a:endParaRPr sz="3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35"/>
          <p:cNvSpPr txBox="1"/>
          <p:nvPr/>
        </p:nvSpPr>
        <p:spPr>
          <a:xfrm>
            <a:off x="0" y="3329100"/>
            <a:ext cx="4572000" cy="18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29083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❖"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PRZEŁĄCZENIE LVS W TRYB POSZUKIWANIA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083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❖"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POŁĄCZENIE TELEFONICZNE </a:t>
            </a: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ZE SŁUŻBĄ RATUNKOWĄ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083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LOKALIZACJA WYPADKU LAWINOWEGO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083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ILOŚĆ OSÓB ZASYPANYCH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083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KIEDY WYPADEK  MIAŁ MIEJSCE  (CZAS) ?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083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WARUNKI DO LOTU - WIDZIALNOŚĆ I WIATR ?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083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ILOŚĆ OSÓB  I DODATKOWY NUMER TELEFONU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4950975" y="2950150"/>
            <a:ext cx="4277100" cy="21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-2762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❖"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PODJĘCIE DZIAŁAŃ POSZUKIWAWCZYCH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622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BEZPIECZEŃSTWO - ZATRZYMANIE LAWINY !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622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POSZUKIWANIA  LVS-em / W PIERWSZEJ KOLEJNOŚCI MIEJSCA PRIORYTETOWE ?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622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POSZUKIWANIE LVS-em z jednoczesną obserwacją  lawiniska.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622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WYSONDOWANIE I WYDOBYCIE, A NASTĘPNIE UDROŻNIENIE DRÓG ODDECHOWYCH  I ZABEZPIECZENIE TERMICZNE - IZOLACJA OD ŚNIEGU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622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➢"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PIERWSZA POMOC NA LAWINIE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PO USTABILIZOWANIU STANU POSZKODOWANEGO  UDAJEMY SIĘ PO POMOC.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  POZOSTAŁYCH SYTUACJACH PO 20 -30 MINUTACH UDAJEMY SIĘ  PO POMOC.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35"/>
          <p:cNvSpPr/>
          <p:nvPr/>
        </p:nvSpPr>
        <p:spPr>
          <a:xfrm>
            <a:off x="4243250" y="3954825"/>
            <a:ext cx="687600" cy="3078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35"/>
          <p:cNvSpPr/>
          <p:nvPr/>
        </p:nvSpPr>
        <p:spPr>
          <a:xfrm>
            <a:off x="3973950" y="3335050"/>
            <a:ext cx="1196100" cy="591300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3932025" y="3476800"/>
            <a:ext cx="128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00">
                <a:latin typeface="Lato"/>
                <a:ea typeface="Lato"/>
                <a:cs typeface="Lato"/>
                <a:sym typeface="Lato"/>
              </a:rPr>
              <a:t>POMOC PARTNERSKA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/>
          <p:nvPr>
            <p:ph type="title"/>
          </p:nvPr>
        </p:nvSpPr>
        <p:spPr>
          <a:xfrm>
            <a:off x="0" y="0"/>
            <a:ext cx="4572000" cy="198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latin typeface="Arial"/>
                <a:ea typeface="Arial"/>
                <a:cs typeface="Arial"/>
                <a:sym typeface="Arial"/>
              </a:rPr>
              <a:t>TAKTYKA NA LAWINISKU</a:t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latin typeface="Arial"/>
                <a:ea typeface="Arial"/>
                <a:cs typeface="Arial"/>
                <a:sym typeface="Arial"/>
              </a:rPr>
              <a:t>NASZ CEL?</a:t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latin typeface="Arial"/>
                <a:ea typeface="Arial"/>
                <a:cs typeface="Arial"/>
                <a:sym typeface="Arial"/>
              </a:rPr>
              <a:t>Z JAKIEGO MIEJSCA ROZPOCZYNAMY POSZUKIWANIA ?</a:t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6"/>
          <p:cNvSpPr txBox="1"/>
          <p:nvPr>
            <p:ph idx="1" type="subTitle"/>
          </p:nvPr>
        </p:nvSpPr>
        <p:spPr>
          <a:xfrm>
            <a:off x="0" y="1984500"/>
            <a:ext cx="4572000" cy="22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950"/>
              <a:t>PRIORYTETY …</a:t>
            </a:r>
            <a:endParaRPr b="1" i="1" sz="9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950"/>
          </a:p>
          <a:p>
            <a:pPr indent="-28892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950"/>
              <a:buFont typeface="Arial"/>
              <a:buChar char="➢"/>
            </a:pPr>
            <a:r>
              <a:rPr b="1" i="1" lang="pl" sz="950">
                <a:latin typeface="Arial"/>
                <a:ea typeface="Arial"/>
                <a:cs typeface="Arial"/>
                <a:sym typeface="Arial"/>
              </a:rPr>
              <a:t>NAJBARDZIEJ PRAWDOPODOBNE MIEJSCA ZASYPANIA …?</a:t>
            </a:r>
            <a:endParaRPr b="1" i="1" sz="950">
              <a:latin typeface="Arial"/>
              <a:ea typeface="Arial"/>
              <a:cs typeface="Arial"/>
              <a:sym typeface="Arial"/>
            </a:endParaRPr>
          </a:p>
          <a:p>
            <a:pPr indent="-28892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950"/>
              <a:buFont typeface="Arial"/>
              <a:buChar char="➢"/>
            </a:pPr>
            <a:r>
              <a:rPr b="1" i="1" lang="pl" sz="950">
                <a:latin typeface="Arial"/>
                <a:ea typeface="Arial"/>
                <a:cs typeface="Arial"/>
                <a:sym typeface="Arial"/>
              </a:rPr>
              <a:t>NAJMNIEJSZA SZANSA NA URAZY MECHANICZNE …?</a:t>
            </a:r>
            <a:endParaRPr b="1" i="1" sz="95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950">
              <a:latin typeface="Arial"/>
              <a:ea typeface="Arial"/>
              <a:cs typeface="Arial"/>
              <a:sym typeface="Arial"/>
            </a:endParaRPr>
          </a:p>
          <a:p>
            <a:pPr indent="-28892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950"/>
              <a:buFont typeface="Arial"/>
              <a:buChar char="➢"/>
            </a:pPr>
            <a:r>
              <a:rPr b="1" i="1" lang="pl" sz="950">
                <a:latin typeface="Arial"/>
                <a:ea typeface="Arial"/>
                <a:cs typeface="Arial"/>
                <a:sym typeface="Arial"/>
              </a:rPr>
              <a:t>OSOBY ZASYPANE CZĘŚCIOWO …?</a:t>
            </a:r>
            <a:endParaRPr b="1" i="1" sz="950">
              <a:latin typeface="Arial"/>
              <a:ea typeface="Arial"/>
              <a:cs typeface="Arial"/>
              <a:sym typeface="Arial"/>
            </a:endParaRPr>
          </a:p>
          <a:p>
            <a:pPr indent="-28892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950"/>
              <a:buFont typeface="Arial"/>
              <a:buChar char="➢"/>
            </a:pPr>
            <a:r>
              <a:rPr b="1" i="1" lang="pl" sz="950">
                <a:latin typeface="Arial"/>
                <a:ea typeface="Arial"/>
                <a:cs typeface="Arial"/>
                <a:sym typeface="Arial"/>
              </a:rPr>
              <a:t>OSOBY ZASYPANE PŁYCEJ …?</a:t>
            </a:r>
            <a:endParaRPr b="1" i="1" sz="950">
              <a:latin typeface="Arial"/>
              <a:ea typeface="Arial"/>
              <a:cs typeface="Arial"/>
              <a:sym typeface="Arial"/>
            </a:endParaRPr>
          </a:p>
          <a:p>
            <a:pPr indent="-28892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950"/>
              <a:buFont typeface="Arial"/>
              <a:buChar char="➢"/>
            </a:pPr>
            <a:r>
              <a:rPr b="1" i="1" lang="pl" sz="950">
                <a:latin typeface="Arial"/>
                <a:ea typeface="Arial"/>
                <a:cs typeface="Arial"/>
                <a:sym typeface="Arial"/>
              </a:rPr>
              <a:t>OSOBY Z MONITORINGIEM FUNKCJI ŻYCIOWYCH…?</a:t>
            </a:r>
            <a:endParaRPr/>
          </a:p>
        </p:txBody>
      </p:sp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99363"/>
            <a:ext cx="4572000" cy="336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600" y="152400"/>
            <a:ext cx="32257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4799" y="152400"/>
            <a:ext cx="32257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76525"/>
            <a:ext cx="6874800" cy="456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/>
          <p:nvPr>
            <p:ph idx="4294967295" type="title"/>
          </p:nvPr>
        </p:nvSpPr>
        <p:spPr>
          <a:xfrm>
            <a:off x="912350" y="494900"/>
            <a:ext cx="7649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Arial"/>
                <a:ea typeface="Arial"/>
                <a:cs typeface="Arial"/>
                <a:sym typeface="Arial"/>
              </a:rPr>
              <a:t>OBSZAR PRIORYTETOWY LAWINISKA ORAZ TAKTYKA DZIAŁANIA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200" y="1408725"/>
            <a:ext cx="5561400" cy="26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9"/>
          <p:cNvSpPr txBox="1"/>
          <p:nvPr/>
        </p:nvSpPr>
        <p:spPr>
          <a:xfrm>
            <a:off x="0" y="1180125"/>
            <a:ext cx="3352200" cy="3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pl" sz="2700">
                <a:solidFill>
                  <a:srgbClr val="FFFF00"/>
                </a:solidFill>
              </a:rPr>
              <a:t>Triage lawinowy “odwrócony”</a:t>
            </a:r>
            <a:r>
              <a:rPr lang="pl" sz="2700">
                <a:solidFill>
                  <a:srgbClr val="FFFF00"/>
                </a:solidFill>
              </a:rPr>
              <a:t> to postępowanie mające na celu uratowanie największej ilości zasypanych przy ograniczonej liczbie ratujących.</a:t>
            </a:r>
            <a:endParaRPr sz="2700">
              <a:solidFill>
                <a:srgbClr val="FFFF00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2700">
                <a:solidFill>
                  <a:srgbClr val="FFFF00"/>
                </a:solidFill>
              </a:rPr>
              <a:t> </a:t>
            </a:r>
            <a:endParaRPr sz="27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l" sz="2700">
                <a:solidFill>
                  <a:srgbClr val="FFFF00"/>
                </a:solidFill>
              </a:rPr>
              <a:t>W tych ekstremalnych sytuacjach należy przede wszystkim ratować tych, których szanse na przeżycie są największe.</a:t>
            </a:r>
            <a:endParaRPr sz="27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29" y="1654325"/>
            <a:ext cx="5483046" cy="30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 rotWithShape="1">
          <a:blip r:embed="rId4">
            <a:alphaModFix/>
          </a:blip>
          <a:srcRect b="0" l="0" r="35687" t="0"/>
          <a:stretch/>
        </p:blipFill>
        <p:spPr>
          <a:xfrm>
            <a:off x="5837725" y="1654325"/>
            <a:ext cx="3047395" cy="308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 txBox="1"/>
          <p:nvPr>
            <p:ph idx="4294967295" type="subTitle"/>
          </p:nvPr>
        </p:nvSpPr>
        <p:spPr>
          <a:xfrm>
            <a:off x="0" y="0"/>
            <a:ext cx="9144000" cy="16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5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Osoby zasypane płytko ratujemy w pierwszej kolejności. </a:t>
            </a:r>
            <a:endParaRPr b="1" i="1" sz="5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pl" sz="5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Jeśli głębokości zasypania są porównywalne, ratujemy najpierw osoby, do których mamy najbliżej.</a:t>
            </a:r>
            <a:endParaRPr b="1" i="1" sz="5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pl" sz="5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Dodatkowe informacje (funkcje życiowe) mogą ważyć naszą decyzją.  </a:t>
            </a:r>
            <a:endParaRPr b="1" i="1" sz="56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150" y="1325000"/>
            <a:ext cx="4202725" cy="30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2415" y="1325000"/>
            <a:ext cx="4202710" cy="30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 txBox="1"/>
          <p:nvPr/>
        </p:nvSpPr>
        <p:spPr>
          <a:xfrm>
            <a:off x="2875950" y="347100"/>
            <a:ext cx="33921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ZASYPANIA GŁĘBOKIE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50" y="1353050"/>
            <a:ext cx="7905151" cy="37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152450" y="151275"/>
            <a:ext cx="88392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629250" y="76200"/>
            <a:ext cx="7905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SZWAJCARIA  1981 - 2024 / 3805 LAWIN (1643 ZASYPANYCH CAŁKOWICIE - PRZEŻYWALNOŚĆ 53,4 %  , WZROST  Z 43,5 %).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75% WYPADKÓW ŚMIERTELNYCH TO UDUSZENIE.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91%  ZASYPANYCH CAŁKOWICIE I ODKOPANYCH W CIĄGU 10 MIN PRZEŻYŁO.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350" y="1257300"/>
            <a:ext cx="5262624" cy="350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2"/>
          <p:cNvSpPr txBox="1"/>
          <p:nvPr/>
        </p:nvSpPr>
        <p:spPr>
          <a:xfrm>
            <a:off x="1615825" y="400775"/>
            <a:ext cx="61011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SONDOWANIE LAWINISKA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7" name="Google Shape;27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550" y="152400"/>
            <a:ext cx="75247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7150" y="1257300"/>
            <a:ext cx="2335499" cy="350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0600"/>
            <a:ext cx="8839201" cy="346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/>
          <p:nvPr/>
        </p:nvSpPr>
        <p:spPr>
          <a:xfrm>
            <a:off x="646875" y="962425"/>
            <a:ext cx="7999200" cy="3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MATERIAŁY I LITERATURA: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https://www.whiterisk.ch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www.avalanches.org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www.</a:t>
            </a:r>
            <a:r>
              <a:rPr b="1" i="1" lang="pl">
                <a:solidFill>
                  <a:schemeClr val="dk1"/>
                </a:solidFill>
              </a:rPr>
              <a:t>ortovox.com</a:t>
            </a:r>
            <a:r>
              <a:rPr i="1" lang="pl">
                <a:solidFill>
                  <a:schemeClr val="dk1"/>
                </a:solidFill>
              </a:rPr>
              <a:t>  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„Uwaga Lawiny” – ulotka wyd TPN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„3x3 Lawinen Risikomanagement im wintersport” – Werner Munter – wyd Tyrolia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„Lawiny – Poradnik dla narciarzy i turystów  - wyd. TPN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„Stopr or GO” ulotka AEAV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Manuel Genswein – materiały opracowane przy współpracy z TOPR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Materiały wewnętrzne TOPR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Prezentacja lek. med. Sylweriusza Kosińskiego</a:t>
            </a:r>
            <a:endParaRPr i="1">
              <a:solidFill>
                <a:schemeClr val="dk1"/>
              </a:solidFill>
            </a:endParaRPr>
          </a:p>
          <a:p>
            <a:pPr indent="-152400" lvl="0" marL="165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>
                <a:solidFill>
                  <a:schemeClr val="dk1"/>
                </a:solidFill>
              </a:rPr>
              <a:t>Wytyczne Resuscytacji Krążeniowo Oddechowej Polskiej Rady Resuscytacji dostępne pod adresem: http://www.prc.krakow.pl/2010/ 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/>
          <p:nvPr/>
        </p:nvSpPr>
        <p:spPr>
          <a:xfrm>
            <a:off x="1854250" y="2418575"/>
            <a:ext cx="52242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Dziękuje za uwagę.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320650" y="302550"/>
            <a:ext cx="4180800" cy="149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400">
                <a:latin typeface="Arial"/>
                <a:ea typeface="Arial"/>
                <a:cs typeface="Arial"/>
                <a:sym typeface="Arial"/>
              </a:rPr>
              <a:t>ZRÓB WSZYSTKO BY  NIE ZOSTAĆ ZASYPANYM PRZEZ LAWINĘ.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400">
                <a:latin typeface="Arial"/>
                <a:ea typeface="Arial"/>
                <a:cs typeface="Arial"/>
                <a:sym typeface="Arial"/>
              </a:rPr>
              <a:t>SZANSE NA PRZEŻYCIE SĄ OGRANICZONE I WYNOSZĄ:</a:t>
            </a:r>
            <a:endParaRPr i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6"/>
          <p:cNvSpPr txBox="1"/>
          <p:nvPr>
            <p:ph idx="1" type="subTitle"/>
          </p:nvPr>
        </p:nvSpPr>
        <p:spPr>
          <a:xfrm>
            <a:off x="265500" y="2701850"/>
            <a:ext cx="4045200" cy="19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rial"/>
                <a:ea typeface="Arial"/>
                <a:cs typeface="Arial"/>
                <a:sym typeface="Arial"/>
              </a:rPr>
              <a:t>30% z użyciem detektora lawinowego, sondy i łopaty przy natychmiastowej pomocy partnerskiej.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rial"/>
                <a:ea typeface="Arial"/>
                <a:cs typeface="Arial"/>
                <a:sym typeface="Arial"/>
              </a:rPr>
              <a:t>10 % z użyciem helikoptera i psa lub recco przy akcjach służb ratowniczych.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 txBox="1"/>
          <p:nvPr/>
        </p:nvSpPr>
        <p:spPr>
          <a:xfrm>
            <a:off x="4827200" y="246450"/>
            <a:ext cx="4180800" cy="48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b="1" lang="pl">
                <a:solidFill>
                  <a:schemeClr val="dk2"/>
                </a:solidFill>
              </a:rPr>
              <a:t>NIKT NIE PRZEŻYWA PO 35 MINUTACH OD ZASYPANIA JEŻELI NIE MA PRZESTRZENI POWIETRZNEJ.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b="1" lang="pl">
                <a:solidFill>
                  <a:schemeClr val="dk2"/>
                </a:solidFill>
              </a:rPr>
              <a:t>70-80% ZASYPANYCH GINIE Z POWODU UDUSZENIA.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b="1" lang="pl">
                <a:solidFill>
                  <a:schemeClr val="dk2"/>
                </a:solidFill>
              </a:rPr>
              <a:t>WYCHŁODZENIE MOŻE POSTĘPOWAĆ Z SZYBKOŚCIĄ DO 9°C NA GODZINĘ.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b="1" lang="pl">
                <a:solidFill>
                  <a:schemeClr val="dk2"/>
                </a:solidFill>
              </a:rPr>
              <a:t>ZABURZENIA PRACY SERCA MOGĄ </a:t>
            </a:r>
            <a:r>
              <a:rPr b="1" lang="pl">
                <a:solidFill>
                  <a:schemeClr val="dk2"/>
                </a:solidFill>
              </a:rPr>
              <a:t>WYSTĄPIĆ PRZY TEMPERATURZE  32°C</a:t>
            </a:r>
            <a:endParaRPr b="1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chemeClr val="dk2"/>
                </a:solidFill>
              </a:rPr>
              <a:t> 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➢"/>
            </a:pPr>
            <a:r>
              <a:rPr b="1" lang="pl">
                <a:solidFill>
                  <a:schemeClr val="dk2"/>
                </a:solidFill>
              </a:rPr>
              <a:t>OKOŁO 20% OFIAR UPADKU Z LAWINĄ DOZNAJE URAZÓW ŚMIERTELNYCH.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0" y="279875"/>
            <a:ext cx="4572000" cy="14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152400" lvl="0" marL="1651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latin typeface="Arial"/>
                <a:ea typeface="Arial"/>
                <a:cs typeface="Arial"/>
                <a:sym typeface="Arial"/>
              </a:rPr>
              <a:t>TEST FRANCUSKI 1999 ROK.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152400" lvl="0" marL="1651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400">
                <a:latin typeface="Arial"/>
                <a:ea typeface="Arial"/>
                <a:cs typeface="Arial"/>
                <a:sym typeface="Arial"/>
              </a:rPr>
              <a:t>RATOWNICY: TRZECH WSPÓŁTOWARZYSZY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-152400" lvl="0" marL="1651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400">
                <a:latin typeface="Arial"/>
                <a:ea typeface="Arial"/>
                <a:cs typeface="Arial"/>
                <a:sym typeface="Arial"/>
              </a:rPr>
              <a:t>RATOWANY : JEDNA OSOBA NA GŁĘBOKOŚCI 1M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-152400" lvl="0" marL="1651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400">
                <a:latin typeface="Arial"/>
                <a:ea typeface="Arial"/>
                <a:cs typeface="Arial"/>
                <a:sym typeface="Arial"/>
              </a:rPr>
              <a:t>OBSZAR  : 100X100 METRÓW </a:t>
            </a:r>
            <a:endParaRPr sz="1400"/>
          </a:p>
        </p:txBody>
      </p:sp>
      <p:sp>
        <p:nvSpPr>
          <p:cNvPr id="103" name="Google Shape;103;p17"/>
          <p:cNvSpPr txBox="1"/>
          <p:nvPr>
            <p:ph idx="1" type="subTitle"/>
          </p:nvPr>
        </p:nvSpPr>
        <p:spPr>
          <a:xfrm>
            <a:off x="173400" y="2466725"/>
            <a:ext cx="4225200" cy="22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-152400" lvl="0" marL="1651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700">
                <a:latin typeface="Arial"/>
                <a:ea typeface="Arial"/>
                <a:cs typeface="Arial"/>
                <a:sym typeface="Arial"/>
              </a:rPr>
              <a:t>REZULTATY</a:t>
            </a:r>
            <a:r>
              <a:rPr b="1" lang="pl" sz="2700">
                <a:latin typeface="Arial"/>
                <a:ea typeface="Arial"/>
                <a:cs typeface="Arial"/>
                <a:sym typeface="Arial"/>
              </a:rPr>
              <a:t>;</a:t>
            </a:r>
            <a:endParaRPr b="1" sz="2700">
              <a:latin typeface="Arial"/>
              <a:ea typeface="Arial"/>
              <a:cs typeface="Arial"/>
              <a:sym typeface="Arial"/>
            </a:endParaRPr>
          </a:p>
          <a:p>
            <a:pPr indent="-152400" lvl="0" marL="1651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 u="sng">
                <a:latin typeface="Arial"/>
                <a:ea typeface="Arial"/>
                <a:cs typeface="Arial"/>
                <a:sym typeface="Arial"/>
              </a:rPr>
              <a:t>detektor + sonda + łopatka: łączny czas: </a:t>
            </a:r>
            <a:r>
              <a:rPr b="1" lang="pl" sz="2700" u="sng">
                <a:latin typeface="Arial"/>
                <a:ea typeface="Arial"/>
                <a:cs typeface="Arial"/>
                <a:sym typeface="Arial"/>
              </a:rPr>
              <a:t>ok. 11 minut</a:t>
            </a:r>
            <a:endParaRPr b="1" sz="2700" u="sng">
              <a:latin typeface="Arial"/>
              <a:ea typeface="Arial"/>
              <a:cs typeface="Arial"/>
              <a:sym typeface="Arial"/>
            </a:endParaRPr>
          </a:p>
          <a:p>
            <a:pPr indent="-152400" lvl="0" marL="1651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rial"/>
                <a:ea typeface="Arial"/>
                <a:cs typeface="Arial"/>
                <a:sym typeface="Arial"/>
              </a:rPr>
              <a:t> detektor + łopatka: łączny czas: </a:t>
            </a:r>
            <a:r>
              <a:rPr b="1" lang="pl" sz="2700">
                <a:latin typeface="Arial"/>
                <a:ea typeface="Arial"/>
                <a:cs typeface="Arial"/>
                <a:sym typeface="Arial"/>
              </a:rPr>
              <a:t>ok. 25 minut</a:t>
            </a:r>
            <a:endParaRPr b="1" sz="2700">
              <a:latin typeface="Arial"/>
              <a:ea typeface="Arial"/>
              <a:cs typeface="Arial"/>
              <a:sym typeface="Arial"/>
            </a:endParaRPr>
          </a:p>
          <a:p>
            <a:pPr indent="-152400" lvl="0" marL="1651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rial"/>
                <a:ea typeface="Arial"/>
                <a:cs typeface="Arial"/>
                <a:sym typeface="Arial"/>
              </a:rPr>
              <a:t> detektor + sonda: łączny czas: </a:t>
            </a:r>
            <a:r>
              <a:rPr b="1" lang="pl" sz="2700">
                <a:latin typeface="Arial"/>
                <a:ea typeface="Arial"/>
                <a:cs typeface="Arial"/>
                <a:sym typeface="Arial"/>
              </a:rPr>
              <a:t>ok. 51 minut</a:t>
            </a:r>
            <a:endParaRPr b="1" sz="2700">
              <a:latin typeface="Arial"/>
              <a:ea typeface="Arial"/>
              <a:cs typeface="Arial"/>
              <a:sym typeface="Arial"/>
            </a:endParaRPr>
          </a:p>
          <a:p>
            <a:pPr indent="-152400" lvl="0" marL="1651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 sz="2700">
                <a:latin typeface="Arial"/>
                <a:ea typeface="Arial"/>
                <a:cs typeface="Arial"/>
                <a:sym typeface="Arial"/>
              </a:rPr>
              <a:t>jedynie detektor: łączny czas: </a:t>
            </a:r>
            <a:r>
              <a:rPr b="1" lang="pl" sz="2700">
                <a:latin typeface="Arial"/>
                <a:ea typeface="Arial"/>
                <a:cs typeface="Arial"/>
                <a:sym typeface="Arial"/>
              </a:rPr>
              <a:t>ok. 1 - 2 godzina</a:t>
            </a:r>
            <a:endParaRPr b="1" sz="2700">
              <a:latin typeface="Arial"/>
              <a:ea typeface="Arial"/>
              <a:cs typeface="Arial"/>
              <a:sym typeface="Arial"/>
            </a:endParaRPr>
          </a:p>
          <a:p>
            <a:pPr indent="-152400" lvl="0" marL="1651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19075"/>
            <a:ext cx="4528500" cy="2105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idx="4294967295" type="title"/>
          </p:nvPr>
        </p:nvSpPr>
        <p:spPr>
          <a:xfrm>
            <a:off x="378675" y="76200"/>
            <a:ext cx="8251800" cy="7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400">
                <a:latin typeface="Arial"/>
                <a:ea typeface="Arial"/>
                <a:cs typeface="Arial"/>
                <a:sym typeface="Arial"/>
              </a:rPr>
              <a:t>ZAKŁÓCENIA ELEKTROMAGNETYCZNE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975" y="796650"/>
            <a:ext cx="7385305" cy="401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0" y="260200"/>
            <a:ext cx="4572000" cy="134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2400">
                <a:latin typeface="Arial"/>
                <a:ea typeface="Arial"/>
                <a:cs typeface="Arial"/>
                <a:sym typeface="Arial"/>
              </a:rPr>
              <a:t>TEST URZĄDZEŃ </a:t>
            </a:r>
            <a:endParaRPr b="0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800">
                <a:latin typeface="Arial"/>
                <a:ea typeface="Arial"/>
                <a:cs typeface="Arial"/>
                <a:sym typeface="Arial"/>
              </a:rPr>
              <a:t>SPRAWDZENIE POPRAWNEGO DZIAŁANIA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9"/>
          <p:cNvSpPr txBox="1"/>
          <p:nvPr>
            <p:ph idx="1" type="subTitle"/>
          </p:nvPr>
        </p:nvSpPr>
        <p:spPr>
          <a:xfrm>
            <a:off x="0" y="1801225"/>
            <a:ext cx="4572000" cy="33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-152400" lvl="0" marL="1651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300">
                <a:latin typeface="Arial"/>
                <a:ea typeface="Arial"/>
                <a:cs typeface="Arial"/>
                <a:sym typeface="Arial"/>
              </a:rPr>
              <a:t>Test grupowy:</a:t>
            </a:r>
            <a:endParaRPr sz="4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300">
                <a:latin typeface="Arial"/>
                <a:ea typeface="Arial"/>
                <a:cs typeface="Arial"/>
                <a:sym typeface="Arial"/>
              </a:rPr>
              <a:t>Podwójny test (dwutorowy zalecany ) – kontrola nadawania i odbioru całej grupy.</a:t>
            </a:r>
            <a:endParaRPr sz="4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4000">
                <a:latin typeface="Arial"/>
                <a:ea typeface="Arial"/>
                <a:cs typeface="Arial"/>
                <a:sym typeface="Arial"/>
              </a:rPr>
              <a:t>WYKONUJEMY W MOMENCIE TWORZENIA GRUPY</a:t>
            </a:r>
            <a:endParaRPr b="1" i="1"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300">
                <a:latin typeface="Arial"/>
                <a:ea typeface="Arial"/>
                <a:cs typeface="Arial"/>
                <a:sym typeface="Arial"/>
              </a:rPr>
              <a:t> </a:t>
            </a:r>
            <a:endParaRPr sz="4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300">
                <a:latin typeface="Arial"/>
                <a:ea typeface="Arial"/>
                <a:cs typeface="Arial"/>
                <a:sym typeface="Arial"/>
              </a:rPr>
              <a:t>Pojedynczy test ( jednotorowy)  – grupa ma sprawdzone tylko nadawanie, a lider tylko szukanie</a:t>
            </a:r>
            <a:endParaRPr sz="4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4000">
                <a:latin typeface="Arial"/>
                <a:ea typeface="Arial"/>
                <a:cs typeface="Arial"/>
                <a:sym typeface="Arial"/>
              </a:rPr>
              <a:t>WYKONUJEMY PRZED WEJŚCIEM W TEREN ZAGROŻONY LAWINAMI</a:t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300">
                <a:latin typeface="Arial"/>
                <a:ea typeface="Arial"/>
                <a:cs typeface="Arial"/>
                <a:sym typeface="Arial"/>
              </a:rPr>
              <a:t> </a:t>
            </a:r>
            <a:endParaRPr sz="4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300">
                <a:latin typeface="Arial"/>
                <a:ea typeface="Arial"/>
                <a:cs typeface="Arial"/>
                <a:sym typeface="Arial"/>
              </a:rPr>
              <a:t>Nadawanie włączone zawsze w zagrożonym terenie </a:t>
            </a:r>
            <a:endParaRPr sz="4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300">
                <a:latin typeface="Arial"/>
                <a:ea typeface="Arial"/>
                <a:cs typeface="Arial"/>
                <a:sym typeface="Arial"/>
              </a:rPr>
              <a:t>(poza momentami poszukiwania).</a:t>
            </a: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100" y="152400"/>
            <a:ext cx="275066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838200"/>
            <a:ext cx="3714089" cy="39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6475" y="838200"/>
            <a:ext cx="4503920" cy="39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387900" y="180000"/>
            <a:ext cx="8442600" cy="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ZASADA DZIAŁANIA DETEKTORA  LVS.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b="3138" l="3983" r="4867" t="0"/>
          <a:stretch/>
        </p:blipFill>
        <p:spPr>
          <a:xfrm>
            <a:off x="1620075" y="1620150"/>
            <a:ext cx="5484671" cy="32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550100" y="173550"/>
            <a:ext cx="7962900" cy="17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ZGŁOSZENIE WYPADKU BEZPOŚREDNIO GÓRSKIEJ SŁUŻBIE RATUNKOWEJ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TOPR - NUMER RATUNKOWY </a:t>
            </a:r>
            <a:r>
              <a:rPr b="1" i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+48 601 100 300 / </a:t>
            </a:r>
            <a:endParaRPr b="1" i="1" sz="18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APLIKACJA RATUNEK</a:t>
            </a:r>
            <a:endParaRPr b="1" i="1" sz="18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HZS  - VYSOKE TATRY / ZAPADNE TATRY NUMER SOS </a:t>
            </a:r>
            <a:r>
              <a:rPr b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18 300</a:t>
            </a:r>
            <a:endParaRPr b="1" sz="18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AUSTRIA 140 / WŁOCHY 118 /  SZWAJCARIA  1414 / FRANCJA 112</a:t>
            </a:r>
            <a:endParaRPr b="1" sz="18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