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aveat"/>
      <p:regular r:id="rId30"/>
      <p:bold r:id="rId31"/>
    </p:embeddedFont>
    <p:embeddedFont>
      <p:font typeface="Playfair Display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veat-bold.fntdata"/><Relationship Id="rId30" Type="http://schemas.openxmlformats.org/officeDocument/2006/relationships/font" Target="fonts/Caveat-regular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bold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regular.fntdata"/><Relationship Id="rId13" Type="http://schemas.openxmlformats.org/officeDocument/2006/relationships/slide" Target="slides/slide8.xml"/><Relationship Id="rId35" Type="http://schemas.openxmlformats.org/officeDocument/2006/relationships/font" Target="fonts/PlayfairDisplay-boldItalic.fntdata"/><Relationship Id="rId12" Type="http://schemas.openxmlformats.org/officeDocument/2006/relationships/slide" Target="slides/slide7.xml"/><Relationship Id="rId34" Type="http://schemas.openxmlformats.org/officeDocument/2006/relationships/font" Target="fonts/PlayfairDisplay-italic.fntdata"/><Relationship Id="rId15" Type="http://schemas.openxmlformats.org/officeDocument/2006/relationships/slide" Target="slides/slide10.xml"/><Relationship Id="rId37" Type="http://schemas.openxmlformats.org/officeDocument/2006/relationships/font" Target="fonts/Lato-bold.fntdata"/><Relationship Id="rId14" Type="http://schemas.openxmlformats.org/officeDocument/2006/relationships/slide" Target="slides/slide9.xml"/><Relationship Id="rId36" Type="http://schemas.openxmlformats.org/officeDocument/2006/relationships/font" Target="fonts/Lato-regular.fntdata"/><Relationship Id="rId17" Type="http://schemas.openxmlformats.org/officeDocument/2006/relationships/slide" Target="slides/slide12.xml"/><Relationship Id="rId39" Type="http://schemas.openxmlformats.org/officeDocument/2006/relationships/font" Target="fonts/Lato-boldItalic.fntdata"/><Relationship Id="rId16" Type="http://schemas.openxmlformats.org/officeDocument/2006/relationships/slide" Target="slides/slide11.xml"/><Relationship Id="rId38" Type="http://schemas.openxmlformats.org/officeDocument/2006/relationships/font" Target="fonts/La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2f9ce28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22f9ce28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68d9349d3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68d9349d3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b95b4dc2e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b95b4dc2e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8d9349d3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68d9349d3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95b4dc2e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95b4dc2e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95b4dc2e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b95b4dc2e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b95b4dc2e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b95b4dc2e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68d9349d3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68d9349d3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95b4dc2e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b95b4dc2e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b95b4dc2e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b95b4dc2e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95b4dc2e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b95b4dc2e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95b4dc2e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95b4dc2e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99f3f51c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99f3f51c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99f3f51c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99f3f51c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8d9349d3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68d9349d3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2d7832429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2d7832429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68d9349d3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68d9349d3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8d9349d3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68d9349d3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d7832429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2d7832429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2f9ce28c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2f9ce28c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68d9349d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68d9349d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8d9349d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8d9349d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68d9349d3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68d9349d3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47.png"/><Relationship Id="rId5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Relationship Id="rId4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g"/><Relationship Id="rId4" Type="http://schemas.openxmlformats.org/officeDocument/2006/relationships/image" Target="../media/image42.jpg"/><Relationship Id="rId5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5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15.png"/><Relationship Id="rId9" Type="http://schemas.openxmlformats.org/officeDocument/2006/relationships/image" Target="../media/image2.jpg"/><Relationship Id="rId5" Type="http://schemas.openxmlformats.org/officeDocument/2006/relationships/image" Target="../media/image14.png"/><Relationship Id="rId6" Type="http://schemas.openxmlformats.org/officeDocument/2006/relationships/image" Target="../media/image3.jpg"/><Relationship Id="rId7" Type="http://schemas.openxmlformats.org/officeDocument/2006/relationships/image" Target="../media/image10.jpg"/><Relationship Id="rId8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/>
        </p:nvSpPr>
        <p:spPr>
          <a:xfrm>
            <a:off x="0" y="1576500"/>
            <a:ext cx="45435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i="1" lang="pl" sz="1940">
                <a:solidFill>
                  <a:srgbClr val="BEB07C"/>
                </a:solidFill>
              </a:rPr>
              <a:t>PROCESY WYZWALAJĄCE LAWINY</a:t>
            </a:r>
            <a:endParaRPr b="1" i="1" sz="1940">
              <a:solidFill>
                <a:srgbClr val="BEB07C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i="1" lang="pl" sz="1940">
                <a:solidFill>
                  <a:srgbClr val="BEB07C"/>
                </a:solidFill>
              </a:rPr>
              <a:t>JAK POWSTAJĄ LAWINY ?</a:t>
            </a:r>
            <a:endParaRPr b="1" i="1" sz="1940">
              <a:solidFill>
                <a:srgbClr val="BEB07C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0" y="2640525"/>
            <a:ext cx="4572000" cy="25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8E71C"/>
                </a:solidFill>
                <a:latin typeface="Lato"/>
                <a:ea typeface="Lato"/>
                <a:cs typeface="Lato"/>
                <a:sym typeface="Lato"/>
              </a:rPr>
              <a:t>         	COS PZA  BETLEJEMKA</a:t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8E71C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ZESTAWIENIE  MATERIAŁÓW DYDAKTYCZNYCH</a:t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Instruktor PZA Zbyszek Tabaczyński</a:t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SPECJALIZACJA :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NARCIARSTWO WYSOKOGÓRSKIE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ALPINIZM JASKINIOWY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KANIONING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" y="311700"/>
            <a:ext cx="1183125" cy="11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b="0" l="20653" r="18334" t="0"/>
          <a:stretch/>
        </p:blipFill>
        <p:spPr>
          <a:xfrm>
            <a:off x="4543450" y="0"/>
            <a:ext cx="4708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265500" y="457550"/>
            <a:ext cx="4045200" cy="64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MECHANIZM URUCHOMIENIA LAWINY DESKOWEJ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2"/>
          <p:cNvSpPr txBox="1"/>
          <p:nvPr>
            <p:ph idx="1" type="subTitle"/>
          </p:nvPr>
        </p:nvSpPr>
        <p:spPr>
          <a:xfrm>
            <a:off x="0" y="1740750"/>
            <a:ext cx="4572000" cy="15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FAZY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INICJACJA ZAŁAMANIA SŁABEJ WARSTWY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PROPAGACJA ZAŁAMANIA SŁABEJ WARSTWY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-3108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WYZWOLENIE LAWINY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650" y="400050"/>
            <a:ext cx="4298952" cy="241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4">
            <a:alphaModFix/>
          </a:blip>
          <a:srcRect b="32719" l="0" r="0" t="0"/>
          <a:stretch/>
        </p:blipFill>
        <p:spPr>
          <a:xfrm>
            <a:off x="4724400" y="2876550"/>
            <a:ext cx="4267197" cy="1906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idx="1" type="subTitle"/>
          </p:nvPr>
        </p:nvSpPr>
        <p:spPr>
          <a:xfrm>
            <a:off x="-330775" y="1673925"/>
            <a:ext cx="4902600" cy="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i="1" lang="pl" sz="1460">
                <a:latin typeface="Arial"/>
                <a:ea typeface="Arial"/>
                <a:cs typeface="Arial"/>
                <a:sym typeface="Arial"/>
              </a:rPr>
              <a:t>INICJACJA ZAŁAMANIA SŁABEJ WARSTWY</a:t>
            </a:r>
            <a:endParaRPr b="1" i="1" sz="14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785"/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23763" l="11987" r="0" t="0"/>
          <a:stretch/>
        </p:blipFill>
        <p:spPr>
          <a:xfrm>
            <a:off x="4841875" y="611188"/>
            <a:ext cx="4132925" cy="39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265500" y="252725"/>
            <a:ext cx="4045200" cy="5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DODATKOWE OBCIĄŻENIE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4"/>
          <p:cNvSpPr txBox="1"/>
          <p:nvPr>
            <p:ph idx="1" type="subTitle"/>
          </p:nvPr>
        </p:nvSpPr>
        <p:spPr>
          <a:xfrm>
            <a:off x="2100" y="1379825"/>
            <a:ext cx="4572000" cy="10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ZASIĘG ODZIAŁYWANIA NA POKRYWĘ ŚNIEŻNĄ JEDNEJ OSOBY  WYNOSI OD  40 DO 60 CM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825" y="252725"/>
            <a:ext cx="4100775" cy="223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825" y="2684262"/>
            <a:ext cx="4100786" cy="221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710025" y="816275"/>
            <a:ext cx="29979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CZYNNIK LUDZKI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3000" y="2253500"/>
            <a:ext cx="1792225" cy="26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/>
        </p:nvSpPr>
        <p:spPr>
          <a:xfrm>
            <a:off x="22100" y="2253500"/>
            <a:ext cx="2550900" cy="26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J</a:t>
            </a:r>
            <a:r>
              <a:rPr b="1" i="1" lang="pl">
                <a:solidFill>
                  <a:schemeClr val="dk1"/>
                </a:solidFill>
              </a:rPr>
              <a:t>EŻELI SŁABA WARSTWA POŁOŻONA JEST PŁYTKO  MOŻLIWE JEST JEJ ZAŁAMANIE. 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dk1"/>
                </a:solidFill>
              </a:rPr>
              <a:t>KLUCZOWE STAJE SIĘ OBCIĄŻENIE.</a:t>
            </a:r>
            <a:endParaRPr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idx="1" type="subTitle"/>
          </p:nvPr>
        </p:nvSpPr>
        <p:spPr>
          <a:xfrm>
            <a:off x="2100" y="257575"/>
            <a:ext cx="45720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INICJACJA ZAŁAMANIA SŁABEJ WARSTWY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13" y="1252325"/>
            <a:ext cx="4244975" cy="30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 rotWithShape="1">
          <a:blip r:embed="rId4">
            <a:alphaModFix/>
          </a:blip>
          <a:srcRect b="0" l="0" r="4789" t="0"/>
          <a:stretch/>
        </p:blipFill>
        <p:spPr>
          <a:xfrm>
            <a:off x="5619750" y="175498"/>
            <a:ext cx="2707574" cy="240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750" y="2600050"/>
            <a:ext cx="2707575" cy="24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265500" y="402000"/>
            <a:ext cx="4045200" cy="63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TWARDOŚĆ DESKI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 txBox="1"/>
          <p:nvPr>
            <p:ph idx="1" type="subTitle"/>
          </p:nvPr>
        </p:nvSpPr>
        <p:spPr>
          <a:xfrm>
            <a:off x="265500" y="1336800"/>
            <a:ext cx="42270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NA TWARDYM PODŁOŻU NASZ  CIĘŻAR ROZKŁADA SIĘ NA WIĘKSZEJ POWIERZCHNI.</a:t>
            </a:r>
            <a:endParaRPr sz="1400"/>
          </a:p>
        </p:txBody>
      </p:sp>
      <p:grpSp>
        <p:nvGrpSpPr>
          <p:cNvPr id="182" name="Google Shape;182;p26"/>
          <p:cNvGrpSpPr/>
          <p:nvPr/>
        </p:nvGrpSpPr>
        <p:grpSpPr>
          <a:xfrm>
            <a:off x="4648201" y="463300"/>
            <a:ext cx="4534124" cy="2125675"/>
            <a:chOff x="4648201" y="1225300"/>
            <a:chExt cx="4534124" cy="2125675"/>
          </a:xfrm>
        </p:grpSpPr>
        <p:pic>
          <p:nvPicPr>
            <p:cNvPr id="183" name="Google Shape;183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48201" y="1227317"/>
              <a:ext cx="1409850" cy="1421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34250" y="1225300"/>
              <a:ext cx="1409850" cy="142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303" y="1227277"/>
              <a:ext cx="1409858" cy="1421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6"/>
            <p:cNvSpPr txBox="1"/>
            <p:nvPr/>
          </p:nvSpPr>
          <p:spPr>
            <a:xfrm>
              <a:off x="4837350" y="2829575"/>
              <a:ext cx="10320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latin typeface="Lato"/>
                  <a:ea typeface="Lato"/>
                  <a:cs typeface="Lato"/>
                  <a:sym typeface="Lato"/>
                </a:rPr>
                <a:t>TWARDA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7" name="Google Shape;187;p26"/>
            <p:cNvSpPr txBox="1"/>
            <p:nvPr/>
          </p:nvSpPr>
          <p:spPr>
            <a:xfrm>
              <a:off x="6396000" y="2829575"/>
              <a:ext cx="9462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latin typeface="Lato"/>
                  <a:ea typeface="Lato"/>
                  <a:cs typeface="Lato"/>
                  <a:sym typeface="Lato"/>
                </a:rPr>
                <a:t>MIĘKKA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8" name="Google Shape;188;p26"/>
            <p:cNvSpPr txBox="1"/>
            <p:nvPr/>
          </p:nvSpPr>
          <p:spPr>
            <a:xfrm>
              <a:off x="7629525" y="2720975"/>
              <a:ext cx="1552800" cy="63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latin typeface="Lato"/>
                  <a:ea typeface="Lato"/>
                  <a:cs typeface="Lato"/>
                  <a:sym typeface="Lato"/>
                </a:rPr>
                <a:t>MIĘKKA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latin typeface="Lato"/>
                  <a:ea typeface="Lato"/>
                  <a:cs typeface="Lato"/>
                  <a:sym typeface="Lato"/>
                </a:rPr>
                <a:t>ŚNIEG CIEPŁY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9" name="Google Shape;189;p26"/>
          <p:cNvSpPr txBox="1"/>
          <p:nvPr>
            <p:ph idx="1" type="subTitle"/>
          </p:nvPr>
        </p:nvSpPr>
        <p:spPr>
          <a:xfrm>
            <a:off x="265500" y="2086050"/>
            <a:ext cx="42270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NA MIĘKKIM PODŁOŻU NASZ  CIĘŻAR ROZKŁADA SIĘ NA MNIEJSZEJ POWIERZCHNI.</a:t>
            </a:r>
            <a:endParaRPr sz="1400"/>
          </a:p>
        </p:txBody>
      </p:sp>
      <p:sp>
        <p:nvSpPr>
          <p:cNvPr id="190" name="Google Shape;190;p26"/>
          <p:cNvSpPr txBox="1"/>
          <p:nvPr>
            <p:ph idx="1" type="subTitle"/>
          </p:nvPr>
        </p:nvSpPr>
        <p:spPr>
          <a:xfrm>
            <a:off x="345000" y="2956050"/>
            <a:ext cx="42270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NA MIĘKKIM I CIEPŁYM PODŁOŻU NASZ  CIĘŻAR ODDZIAŁUJE  JESZCZE GŁĘBIEJ.</a:t>
            </a:r>
            <a:endParaRPr sz="1400"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6">
            <a:alphaModFix/>
          </a:blip>
          <a:srcRect b="0" l="0" r="5838" t="0"/>
          <a:stretch/>
        </p:blipFill>
        <p:spPr>
          <a:xfrm>
            <a:off x="4750000" y="2588975"/>
            <a:ext cx="4227001" cy="234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>
            <p:ph idx="1" type="subTitle"/>
          </p:nvPr>
        </p:nvSpPr>
        <p:spPr>
          <a:xfrm>
            <a:off x="577200" y="3826050"/>
            <a:ext cx="3603600" cy="1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ZMIENNOŚĆ POKRYWY POWODUJE NIERÓWNOMIERNY ROZKŁAD NAPRĘŻEŃ WYWOŁANYCH OBCIĄŻENIEM.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idx="1" type="subTitle"/>
          </p:nvPr>
        </p:nvSpPr>
        <p:spPr>
          <a:xfrm>
            <a:off x="0" y="416325"/>
            <a:ext cx="4667400" cy="7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PROPAGACJA ZAŁAMANIA SŁABEJ WARSTWY</a:t>
            </a:r>
            <a:endParaRPr/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b="20742" l="10650" r="0" t="0"/>
          <a:stretch/>
        </p:blipFill>
        <p:spPr>
          <a:xfrm>
            <a:off x="4759325" y="725150"/>
            <a:ext cx="4232200" cy="38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265500" y="426000"/>
            <a:ext cx="4045200" cy="50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WARSTWA SŁABA ?</a:t>
            </a:r>
            <a:endParaRPr sz="1800"/>
          </a:p>
        </p:txBody>
      </p:sp>
      <p:sp>
        <p:nvSpPr>
          <p:cNvPr id="204" name="Google Shape;204;p28"/>
          <p:cNvSpPr txBox="1"/>
          <p:nvPr>
            <p:ph idx="1" type="subTitle"/>
          </p:nvPr>
        </p:nvSpPr>
        <p:spPr>
          <a:xfrm>
            <a:off x="441150" y="1238875"/>
            <a:ext cx="3793200" cy="11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WYTRZYMAŁOŚĆ BAZOWA POKRYWY TO WZAJEMNA STABILNOŚĆ WARSTW - SKLEJENIE SIĘ POSZCZEGÓLNYCH WARSTW.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/>
          <p:nvPr>
            <p:ph idx="2" type="body"/>
          </p:nvPr>
        </p:nvSpPr>
        <p:spPr>
          <a:xfrm>
            <a:off x="4694075" y="108875"/>
            <a:ext cx="4412700" cy="306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latin typeface="Arial"/>
                <a:ea typeface="Arial"/>
                <a:cs typeface="Arial"/>
                <a:sym typeface="Arial"/>
              </a:rPr>
              <a:t>W MOMENCIE INICJACJI - PRZEKAZANIA OBCIĄŻENIA DOCHODZI DO  ZAŁAMANIA SŁABEJ WARSTWY CO SKUTKUJE </a:t>
            </a:r>
            <a:r>
              <a:rPr b="1" i="1" lang="pl">
                <a:latin typeface="Arial"/>
                <a:ea typeface="Arial"/>
                <a:cs typeface="Arial"/>
                <a:sym typeface="Arial"/>
              </a:rPr>
              <a:t>ROZPRZESTRZENIENIEM TEGO ZAŁAMANIA.</a:t>
            </a:r>
            <a:r>
              <a:rPr b="1" i="1" lang="pl">
                <a:latin typeface="Arial"/>
                <a:ea typeface="Arial"/>
                <a:cs typeface="Arial"/>
                <a:sym typeface="Arial"/>
              </a:rPr>
              <a:t> </a:t>
            </a:r>
            <a:endParaRPr b="1" i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>
                <a:latin typeface="Arial"/>
                <a:ea typeface="Arial"/>
                <a:cs typeface="Arial"/>
                <a:sym typeface="Arial"/>
              </a:rPr>
              <a:t>DLA WYZWOLENIA LAWINY ISTOTNYM  JEST STOPIEŃ PROPAGACJI - CZYLI PRZENOSZENIA NAPRĘŻEŃ I ZAŁAMANIA WARSTWY SŁABEJ NA ZNACZNEJ POWIERZCHNI.</a:t>
            </a:r>
            <a:endParaRPr b="1" i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46" y="2478650"/>
            <a:ext cx="3793355" cy="2295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8"/>
          <p:cNvGrpSpPr/>
          <p:nvPr/>
        </p:nvGrpSpPr>
        <p:grpSpPr>
          <a:xfrm>
            <a:off x="4795647" y="2905550"/>
            <a:ext cx="4158735" cy="1868525"/>
            <a:chOff x="4871847" y="2905550"/>
            <a:chExt cx="4158735" cy="1868525"/>
          </a:xfrm>
        </p:grpSpPr>
        <p:pic>
          <p:nvPicPr>
            <p:cNvPr id="208" name="Google Shape;208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71847" y="2905550"/>
              <a:ext cx="1345653" cy="9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874637" y="3871575"/>
              <a:ext cx="1340082" cy="9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16750" y="2905550"/>
              <a:ext cx="2713832" cy="1868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type="title"/>
          </p:nvPr>
        </p:nvSpPr>
        <p:spPr>
          <a:xfrm>
            <a:off x="2100" y="370250"/>
            <a:ext cx="4572000" cy="7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BUDOWA JEDNORODNA POKRYWY ŚNIEŻNEJ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 txBox="1"/>
          <p:nvPr>
            <p:ph idx="1" type="subTitle"/>
          </p:nvPr>
        </p:nvSpPr>
        <p:spPr>
          <a:xfrm>
            <a:off x="265500" y="1371825"/>
            <a:ext cx="4045200" cy="5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CIĄGŁOŚĆ SŁABEJ WARSTWY</a:t>
            </a:r>
            <a:endParaRPr b="1" i="1" sz="1800"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303" y="565150"/>
            <a:ext cx="4240200" cy="390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38" y="2168500"/>
            <a:ext cx="3032125" cy="27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2100" y="148000"/>
            <a:ext cx="4572000" cy="69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CIĄGŁOŚĆ SŁABEJ WARSTWY ?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0"/>
          <p:cNvSpPr txBox="1"/>
          <p:nvPr>
            <p:ph idx="1" type="subTitle"/>
          </p:nvPr>
        </p:nvSpPr>
        <p:spPr>
          <a:xfrm>
            <a:off x="2100" y="1573513"/>
            <a:ext cx="45720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ZALEŻNA</a:t>
            </a: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 JEST OD ZMIENNOŚCI W BUDOWIE PRZESTRZENNEJ POKRYWY ŚNIEŻNEJ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0"/>
          <p:cNvPicPr preferRelativeResize="0"/>
          <p:nvPr/>
        </p:nvPicPr>
        <p:blipFill rotWithShape="1">
          <a:blip r:embed="rId3">
            <a:alphaModFix/>
          </a:blip>
          <a:srcRect b="14778" l="0" r="0" t="0"/>
          <a:stretch/>
        </p:blipFill>
        <p:spPr>
          <a:xfrm>
            <a:off x="5133700" y="227375"/>
            <a:ext cx="3596353" cy="22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4">
            <a:alphaModFix/>
          </a:blip>
          <a:srcRect b="14778" l="0" r="0" t="0"/>
          <a:stretch/>
        </p:blipFill>
        <p:spPr>
          <a:xfrm>
            <a:off x="5133700" y="2647950"/>
            <a:ext cx="3596350" cy="225604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>
            <p:ph idx="1" type="subTitle"/>
          </p:nvPr>
        </p:nvSpPr>
        <p:spPr>
          <a:xfrm>
            <a:off x="154500" y="2999050"/>
            <a:ext cx="41751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ISTOTĄ  POKRYWY ŚNIEŻNEJ JEST JEJ </a:t>
            </a:r>
            <a:r>
              <a:rPr b="1" i="1" lang="pl" sz="1250">
                <a:latin typeface="Arial"/>
                <a:ea typeface="Arial"/>
                <a:cs typeface="Arial"/>
                <a:sym typeface="Arial"/>
              </a:rPr>
              <a:t>NIEREGULARNOŚĆ</a:t>
            </a:r>
            <a:r>
              <a:rPr b="1" i="1" lang="pl" sz="1250">
                <a:latin typeface="Arial"/>
                <a:ea typeface="Arial"/>
                <a:cs typeface="Arial"/>
                <a:sym typeface="Arial"/>
              </a:rPr>
              <a:t>.</a:t>
            </a:r>
            <a:endParaRPr b="1" i="1" sz="12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250">
                <a:latin typeface="Arial"/>
                <a:ea typeface="Arial"/>
                <a:cs typeface="Arial"/>
                <a:sym typeface="Arial"/>
              </a:rPr>
              <a:t>WERNER MUNTER</a:t>
            </a:r>
            <a:endParaRPr b="1" i="1" sz="125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246" y="1107850"/>
            <a:ext cx="5105754" cy="27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07850"/>
            <a:ext cx="4085944" cy="27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138950" y="3264425"/>
            <a:ext cx="4275600" cy="1803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361200" y="242250"/>
            <a:ext cx="4210800" cy="49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LAWINA ŚNIEŻNA TO GRAWITACYJNY RUCH MAS ŚNIEGU, MOŻE DOTYCZYĆ JEDNEJ LUB KILKU WARSTW JAK I CAŁEJ POKRYWY ŚNIEŻNEJ.</a:t>
            </a:r>
            <a:endParaRPr b="1" i="1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highlight>
                  <a:schemeClr val="accent6"/>
                </a:highlight>
              </a:rPr>
              <a:t>WZAJEMNA NIESTABILNOŚĆ LUB  CAŁKOWITY BRAK STABILNOŚCI  W POSZCZEGÓLNYCH WARSTWACH POKRYWY ŚNIEŻNEJ JEST ISTOTĄ PROBLEMU.</a:t>
            </a:r>
            <a:endParaRPr b="1" i="1" sz="18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STABILNOŚĆ POKRYWY ŚNIEŻNEJ -  JEST ZACHOWANIEM RÓWNOWAGI MASY ŚNIEGU W OBRĘBIE POKRYWY ŚNIEŻNEJ.</a:t>
            </a:r>
            <a:endParaRPr b="1" i="1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JEST TO STAN POCZĄTKOWY !</a:t>
            </a:r>
            <a:endParaRPr b="1" i="1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/>
              <a:t>PATRZĄC NA ZJAWISKO LAWIN  WYRÓŻNIAMY:</a:t>
            </a:r>
            <a:endParaRPr b="1" i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  <a:p>
            <a:pPr indent="-29083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i="1" lang="pl"/>
              <a:t>OBSZAR INICJACJI - STREFA / LINIA OBRYWU</a:t>
            </a:r>
            <a:endParaRPr b="1" i="1"/>
          </a:p>
          <a:p>
            <a:pPr indent="-29083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i="1" lang="pl"/>
              <a:t>TOR LAWINY - POWIERZCHNIA POŚLIZGU</a:t>
            </a:r>
            <a:endParaRPr b="1" i="1"/>
          </a:p>
          <a:p>
            <a:pPr indent="-29083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i="1" lang="pl"/>
              <a:t>OBSZAR AKUMULACJI - CZOŁO LAWINY, </a:t>
            </a:r>
            <a:endParaRPr b="1" i="1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/>
              <a:t>POZORNE I </a:t>
            </a:r>
            <a:r>
              <a:rPr b="1" i="1" lang="pl"/>
              <a:t>RZECZYWISTE</a:t>
            </a:r>
            <a:endParaRPr b="1" i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0" y="99225"/>
            <a:ext cx="4067175" cy="496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>
            <p:ph type="title"/>
          </p:nvPr>
        </p:nvSpPr>
        <p:spPr>
          <a:xfrm>
            <a:off x="265500" y="1405300"/>
            <a:ext cx="4045200" cy="93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LAWINY Z LUŹNEGO ŚNIEGU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2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OBRYW PUNKTOWY</a:t>
            </a:r>
            <a:endParaRPr/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175" y="127000"/>
            <a:ext cx="4117275" cy="280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175" y="2952750"/>
            <a:ext cx="4117274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2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1E2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32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idx="1" type="subTitle"/>
          </p:nvPr>
        </p:nvSpPr>
        <p:spPr>
          <a:xfrm>
            <a:off x="725875" y="2337200"/>
            <a:ext cx="3354000" cy="17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OBEJMUJĄ WARSTWĘ PRZYPOWIERZCHNIOWĄ</a:t>
            </a:r>
            <a:endParaRPr b="1" i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TWORZĄ SIĘ ZE  ŚNIEGU </a:t>
            </a:r>
            <a:endParaRPr b="1" i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/>
              <a:t>SUCHEGO LUB  MOKREGO</a:t>
            </a:r>
            <a:endParaRPr b="1" i="1" sz="1800"/>
          </a:p>
        </p:txBody>
      </p:sp>
      <p:sp>
        <p:nvSpPr>
          <p:cNvPr id="250" name="Google Shape;250;p33"/>
          <p:cNvSpPr txBox="1"/>
          <p:nvPr>
            <p:ph type="title"/>
          </p:nvPr>
        </p:nvSpPr>
        <p:spPr>
          <a:xfrm>
            <a:off x="265500" y="1329100"/>
            <a:ext cx="4045200" cy="93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LAWINY Z LUŹNEGO ŚNIEGU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650" y="742950"/>
            <a:ext cx="43798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860450" cy="8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3"/>
          <p:cNvSpPr/>
          <p:nvPr/>
        </p:nvSpPr>
        <p:spPr>
          <a:xfrm>
            <a:off x="0" y="859900"/>
            <a:ext cx="860400" cy="366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1E2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-15925" y="859900"/>
            <a:ext cx="860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OPAD</a:t>
            </a:r>
            <a:endParaRPr b="1" i="1" sz="18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type="title"/>
          </p:nvPr>
        </p:nvSpPr>
        <p:spPr>
          <a:xfrm>
            <a:off x="265500" y="1084625"/>
            <a:ext cx="4045200" cy="63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LAWINY POŚLIZGOWE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“GRUNTOWE”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4"/>
          <p:cNvSpPr txBox="1"/>
          <p:nvPr>
            <p:ph idx="1" type="subTitle"/>
          </p:nvPr>
        </p:nvSpPr>
        <p:spPr>
          <a:xfrm>
            <a:off x="0" y="1793875"/>
            <a:ext cx="4572000" cy="33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i="1" lang="pl" sz="1800"/>
              <a:t>POWIERZCHNIĄ POŚLIZGU JEST GŁADKIE I STROME PODŁOŻE.</a:t>
            </a:r>
            <a:endParaRPr b="1" i="1"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i="1" lang="pl" sz="1800"/>
              <a:t>POSIADAJĄ WYRAŹNĄ LINIE OBRYWU</a:t>
            </a:r>
            <a:endParaRPr b="1" i="1"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i="1" lang="pl" sz="1800"/>
              <a:t>OSUNIĘCIU ULEGA CAŁA POKRYWA - NAJCZĘŚCIEJ JUŻ JEDNORODNA</a:t>
            </a:r>
            <a:endParaRPr b="1" i="1"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i="1" lang="pl" sz="1800"/>
              <a:t>WYZWOLENIE NASTĘPUJE SAMOCZYNNIE</a:t>
            </a:r>
            <a:endParaRPr b="1" i="1" sz="1800"/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52400"/>
            <a:ext cx="4267197" cy="283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00" y="-1"/>
            <a:ext cx="630000" cy="6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/>
          <p:nvPr>
            <p:ph type="title"/>
          </p:nvPr>
        </p:nvSpPr>
        <p:spPr>
          <a:xfrm>
            <a:off x="784950" y="24125"/>
            <a:ext cx="3291600" cy="5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latin typeface="Arial"/>
                <a:ea typeface="Arial"/>
                <a:cs typeface="Arial"/>
                <a:sym typeface="Arial"/>
              </a:rPr>
              <a:t>DODATKOWE OBCIĄŻENIE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855600" y="1175500"/>
            <a:ext cx="29979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CZYNNIK NATURALNY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709225" cy="6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750" y="0"/>
            <a:ext cx="34176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>
            <a:off x="1184200" y="1717025"/>
            <a:ext cx="21675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PROBLEM NAWISÓW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271225" y="2225475"/>
            <a:ext cx="38013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PROBLEM ZNACZNYCH  DEPOZYTÓW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5">
            <a:alphaModFix/>
          </a:blip>
          <a:srcRect b="0" l="0" r="6314" t="0"/>
          <a:stretch/>
        </p:blipFill>
        <p:spPr>
          <a:xfrm>
            <a:off x="271225" y="2861725"/>
            <a:ext cx="4029348" cy="21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veat"/>
                <a:ea typeface="Caveat"/>
                <a:cs typeface="Caveat"/>
                <a:sym typeface="Caveat"/>
              </a:rPr>
              <a:t>Dziękuje za uwagę.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222250" y="278150"/>
            <a:ext cx="4212900" cy="4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latin typeface="Lato"/>
                <a:ea typeface="Lato"/>
                <a:cs typeface="Lato"/>
                <a:sym typeface="Lato"/>
              </a:rPr>
              <a:t>STAN RÓWNOWAGI CAŁEJ POKRYWY ŚNIEŻNEJ LUB JEJ WARSTW,  UTRZYMUJE SIĘ GDY SIŁY NAPIĘCIA</a:t>
            </a:r>
            <a:r>
              <a:rPr b="1" i="1" lang="pl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 “T” </a:t>
            </a:r>
            <a:r>
              <a:rPr b="1" i="1" lang="pl">
                <a:latin typeface="Lato"/>
                <a:ea typeface="Lato"/>
                <a:cs typeface="Lato"/>
                <a:sym typeface="Lato"/>
              </a:rPr>
              <a:t>ZWIĄZANE Z ODDZIAŁYWANIEM GRAWITACYJNYM, RÓWNOWAŻONE SĄ PRZEZ SIŁY OPORU </a:t>
            </a:r>
            <a:r>
              <a:rPr b="1" i="1" lang="pl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“R” </a:t>
            </a:r>
            <a:r>
              <a:rPr b="1" i="1" lang="pl">
                <a:latin typeface="Lato"/>
                <a:ea typeface="Lato"/>
                <a:cs typeface="Lato"/>
                <a:sym typeface="Lato"/>
              </a:rPr>
              <a:t>ZWIĄZANE Z TARCIEM POMIĘDZY WARSTWAMI ŚNIEGU W POKRYWIE LUB POWIERZCHNIĄ GRUNTU..</a:t>
            </a:r>
            <a:endParaRPr b="1" i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PRZEKROCZENIE SIŁY GRANICZNEJ </a:t>
            </a:r>
            <a:r>
              <a:rPr b="1" i="1" lang="pl" sz="115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(OPORÓW TARCIA) </a:t>
            </a:r>
            <a:r>
              <a:rPr b="1" i="1" lang="pl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 WYZWOLENIE LAWINY MOŻE NASTĄPIĆ W WYNIKU WZROSTU MASY  LUB OBCIĄŻENIA DODATKOWEGO - NP. CZŁOWIEK</a:t>
            </a:r>
            <a:endParaRPr b="1" i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0" l="11292" r="0" t="0"/>
          <a:stretch/>
        </p:blipFill>
        <p:spPr>
          <a:xfrm>
            <a:off x="5000300" y="3198100"/>
            <a:ext cx="2244575" cy="18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297" y="89797"/>
            <a:ext cx="2244575" cy="18977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7339575" y="3347900"/>
            <a:ext cx="16521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SIN 30 = 0,5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369175" y="4453847"/>
            <a:ext cx="16521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SIN 45 =0,7071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7326600" y="3857800"/>
            <a:ext cx="17709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SIN 42 = 0,6691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5094675" y="2028825"/>
            <a:ext cx="2119500" cy="10794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1E2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5094825" y="1942125"/>
            <a:ext cx="2119500" cy="13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59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66"/>
              <a:t>T = R  RÓWNOWAGA ?</a:t>
            </a:r>
            <a:endParaRPr b="1" i="1" sz="13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3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366"/>
              <a:t>T &gt; R  OBRYW !</a:t>
            </a:r>
            <a:endParaRPr b="1" i="1" sz="13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idx="4294967295" type="title"/>
          </p:nvPr>
        </p:nvSpPr>
        <p:spPr>
          <a:xfrm>
            <a:off x="1078300" y="229375"/>
            <a:ext cx="4045200" cy="6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NASTROMIENIE STOKU</a:t>
            </a:r>
            <a:endParaRPr sz="2400"/>
          </a:p>
        </p:txBody>
      </p:sp>
      <p:sp>
        <p:nvSpPr>
          <p:cNvPr id="96" name="Google Shape;96;p16"/>
          <p:cNvSpPr txBox="1"/>
          <p:nvPr>
            <p:ph idx="4294967295" type="subTitle"/>
          </p:nvPr>
        </p:nvSpPr>
        <p:spPr>
          <a:xfrm>
            <a:off x="5955100" y="115675"/>
            <a:ext cx="1776000" cy="8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/>
              <a:t>&gt; 30 STOPNI</a:t>
            </a:r>
            <a:endParaRPr b="1" i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pl"/>
              <a:t>STOKI STROME</a:t>
            </a:r>
            <a:endParaRPr b="1" i="1"/>
          </a:p>
        </p:txBody>
      </p:sp>
      <p:sp>
        <p:nvSpPr>
          <p:cNvPr id="97" name="Google Shape;97;p16"/>
          <p:cNvSpPr txBox="1"/>
          <p:nvPr>
            <p:ph idx="4294967295" type="subTitle"/>
          </p:nvPr>
        </p:nvSpPr>
        <p:spPr>
          <a:xfrm>
            <a:off x="685075" y="4198550"/>
            <a:ext cx="83064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pl"/>
              <a:t>IM WIĘKSZE NACHYLENIE STOKU TYM WIĘKSZE PRAWDOPODOBIEŃSTWO PRZEKROCZENIA OPORÓW TARCIA.</a:t>
            </a:r>
            <a:endParaRPr b="1" i="1"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486" y="880374"/>
            <a:ext cx="7219588" cy="31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0" l="0" r="0" t="14310"/>
          <a:stretch/>
        </p:blipFill>
        <p:spPr>
          <a:xfrm>
            <a:off x="139000" y="1433176"/>
            <a:ext cx="4280602" cy="275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139000" y="191100"/>
            <a:ext cx="43518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ROZPOZNANIE ZMIENNOŚCI W 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UKSZTAŁTOWANIU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TERENU I OKREŚLENIE OBSZARU ZAGROŻONEGO LAWINAMI. 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277550"/>
            <a:ext cx="3320650" cy="456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" type="subTitle"/>
          </p:nvPr>
        </p:nvSpPr>
        <p:spPr>
          <a:xfrm>
            <a:off x="88500" y="2692600"/>
            <a:ext cx="4399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PROCESY NATURALNE I PRZEMIANY W POKRYWIE ŚNIEŻNEJ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&amp;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CZŁOWIEK - DODATKOWE OBCIĄŻENIE</a:t>
            </a:r>
            <a:endParaRPr/>
          </a:p>
        </p:txBody>
      </p:sp>
      <p:sp>
        <p:nvSpPr>
          <p:cNvPr id="111" name="Google Shape;111;p18"/>
          <p:cNvSpPr txBox="1"/>
          <p:nvPr>
            <p:ph idx="1" type="subTitle"/>
          </p:nvPr>
        </p:nvSpPr>
        <p:spPr>
          <a:xfrm>
            <a:off x="265500" y="952625"/>
            <a:ext cx="4045200" cy="9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 MECHANIZM 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latin typeface="Arial"/>
                <a:ea typeface="Arial"/>
                <a:cs typeface="Arial"/>
                <a:sym typeface="Arial"/>
              </a:rPr>
              <a:t>URUCHOMIENIA -  WYZWOLENIA</a:t>
            </a:r>
            <a:endParaRPr b="1"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650" y="395075"/>
            <a:ext cx="2732300" cy="44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265500" y="327325"/>
            <a:ext cx="4045200" cy="6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RODZAJE LAWIN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1083300" y="1381375"/>
            <a:ext cx="3419400" cy="294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AWINY DESKOWE 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LAWINY Z LUŹNEGO ŚNIEGU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pl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   LAWINY POŚLIZGOWE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30484" l="9847" r="15837" t="6662"/>
          <a:stretch/>
        </p:blipFill>
        <p:spPr>
          <a:xfrm>
            <a:off x="5321317" y="3483300"/>
            <a:ext cx="2857482" cy="149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4">
            <a:alphaModFix/>
          </a:blip>
          <a:srcRect b="21042" l="0" r="0" t="0"/>
          <a:stretch/>
        </p:blipFill>
        <p:spPr>
          <a:xfrm>
            <a:off x="5321300" y="251125"/>
            <a:ext cx="2857523" cy="149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5">
            <a:alphaModFix/>
          </a:blip>
          <a:srcRect b="22905" l="0" r="0" t="0"/>
          <a:stretch/>
        </p:blipFill>
        <p:spPr>
          <a:xfrm>
            <a:off x="5321325" y="1867213"/>
            <a:ext cx="2857475" cy="14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1447800"/>
            <a:ext cx="860401" cy="86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438400"/>
            <a:ext cx="860450" cy="8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0" y="3276600"/>
            <a:ext cx="815400" cy="8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6500" y="3265500"/>
            <a:ext cx="837600" cy="8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203700" y="627075"/>
            <a:ext cx="4168800" cy="71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LAWINY DESKOWE </a:t>
            </a:r>
            <a:endParaRPr sz="2400"/>
          </a:p>
        </p:txBody>
      </p:sp>
      <p:sp>
        <p:nvSpPr>
          <p:cNvPr id="131" name="Google Shape;131;p20"/>
          <p:cNvSpPr txBox="1"/>
          <p:nvPr>
            <p:ph idx="1" type="subTitle"/>
          </p:nvPr>
        </p:nvSpPr>
        <p:spPr>
          <a:xfrm>
            <a:off x="265500" y="2056350"/>
            <a:ext cx="40452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/>
              <a:t>Z SUCHEGO ŚNIEGU</a:t>
            </a:r>
            <a:endParaRPr b="1" i="1"/>
          </a:p>
        </p:txBody>
      </p:sp>
      <p:sp>
        <p:nvSpPr>
          <p:cNvPr id="132" name="Google Shape;132;p20"/>
          <p:cNvSpPr txBox="1"/>
          <p:nvPr>
            <p:ph idx="2" type="body"/>
          </p:nvPr>
        </p:nvSpPr>
        <p:spPr>
          <a:xfrm>
            <a:off x="4644000" y="89400"/>
            <a:ext cx="4500000" cy="44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400"/>
              <a:t>KLUCZOWE CZYNNIKI</a:t>
            </a:r>
            <a:endParaRPr b="1" i="1"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2400"/>
          </a:p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STROMY STOK </a:t>
            </a:r>
            <a:endParaRPr b="1" i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WARSTWA ŚNIEGU O MAŁEJ STABILNOŚCI  I </a:t>
            </a:r>
            <a:r>
              <a:rPr b="1" i="1" lang="pl" sz="1400"/>
              <a:t>WYSOKIEJ SPÓJNOŚCI </a:t>
            </a:r>
            <a:endParaRPr b="1" i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b="1" i="1" lang="pl" sz="1400"/>
              <a:t>DODATKOWE OBCIĄŻENIE</a:t>
            </a:r>
            <a:endParaRPr b="1" i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 txBox="1"/>
          <p:nvPr>
            <p:ph idx="1" type="subTitle"/>
          </p:nvPr>
        </p:nvSpPr>
        <p:spPr>
          <a:xfrm>
            <a:off x="265500" y="2734775"/>
            <a:ext cx="40452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/>
              <a:t>Z MOKREGO ŚNIEGU</a:t>
            </a:r>
            <a:endParaRPr b="1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186600" y="126225"/>
            <a:ext cx="4045200" cy="8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WARSTWA ŚNIEGU O MAŁEJ STABILNOŚCI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 txBox="1"/>
          <p:nvPr>
            <p:ph idx="1" type="subTitle"/>
          </p:nvPr>
        </p:nvSpPr>
        <p:spPr>
          <a:xfrm>
            <a:off x="0" y="1312200"/>
            <a:ext cx="4572000" cy="3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DESKA / PŁYTA, TO   SPÓJNY ŚNIEG, 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MIĘKKI LUB TWARDY.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LEŻY NA 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SŁABEJ WARSTWIE, </a:t>
            </a: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DELIKATNEJ</a:t>
            </a: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 I KRUCHEJ </a:t>
            </a: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STRUKTURZE</a:t>
            </a: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 KRYSZTAŁÓW LODU…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>
                <a:latin typeface="Arial"/>
                <a:ea typeface="Arial"/>
                <a:cs typeface="Arial"/>
                <a:sym typeface="Arial"/>
              </a:rPr>
              <a:t>…., KTÓRA LEŻY NA GŁADKIEJ, WYRÓWNANEJ POWIERZCHNI.</a:t>
            </a:r>
            <a:endParaRPr b="1" i="1"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8774" y="2784800"/>
            <a:ext cx="2078675" cy="197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4">
            <a:alphaModFix/>
          </a:blip>
          <a:srcRect b="3167" l="11035" r="17306" t="13700"/>
          <a:stretch/>
        </p:blipFill>
        <p:spPr>
          <a:xfrm>
            <a:off x="4733275" y="126225"/>
            <a:ext cx="4323074" cy="275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2075" y="1682527"/>
            <a:ext cx="1921025" cy="3074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