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Caveat"/>
      <p:regular r:id="rId33"/>
      <p:bold r:id="rId34"/>
    </p:embeddedFont>
    <p:embeddedFont>
      <p:font typeface="Playfair Display"/>
      <p:regular r:id="rId35"/>
      <p:bold r:id="rId36"/>
      <p:italic r:id="rId37"/>
      <p:boldItalic r:id="rId38"/>
    </p:embeddedFont>
    <p:embeddedFont>
      <p:font typeface="Lato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.fntdata"/><Relationship Id="rId20" Type="http://schemas.openxmlformats.org/officeDocument/2006/relationships/slide" Target="slides/slide15.xml"/><Relationship Id="rId42" Type="http://schemas.openxmlformats.org/officeDocument/2006/relationships/font" Target="fonts/Lato-boldItalic.fntdata"/><Relationship Id="rId41" Type="http://schemas.openxmlformats.org/officeDocument/2006/relationships/font" Target="fonts/Lato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Caveat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layfairDisplay-regular.fntdata"/><Relationship Id="rId12" Type="http://schemas.openxmlformats.org/officeDocument/2006/relationships/slide" Target="slides/slide7.xml"/><Relationship Id="rId34" Type="http://schemas.openxmlformats.org/officeDocument/2006/relationships/font" Target="fonts/Caveat-bold.fntdata"/><Relationship Id="rId15" Type="http://schemas.openxmlformats.org/officeDocument/2006/relationships/slide" Target="slides/slide10.xml"/><Relationship Id="rId37" Type="http://schemas.openxmlformats.org/officeDocument/2006/relationships/font" Target="fonts/PlayfairDisplay-italic.fntdata"/><Relationship Id="rId14" Type="http://schemas.openxmlformats.org/officeDocument/2006/relationships/slide" Target="slides/slide9.xml"/><Relationship Id="rId36" Type="http://schemas.openxmlformats.org/officeDocument/2006/relationships/font" Target="fonts/PlayfairDisplay-bold.fntdata"/><Relationship Id="rId17" Type="http://schemas.openxmlformats.org/officeDocument/2006/relationships/slide" Target="slides/slide12.xml"/><Relationship Id="rId39" Type="http://schemas.openxmlformats.org/officeDocument/2006/relationships/font" Target="fonts/Lato-regular.fntdata"/><Relationship Id="rId16" Type="http://schemas.openxmlformats.org/officeDocument/2006/relationships/slide" Target="slides/slide11.xml"/><Relationship Id="rId38" Type="http://schemas.openxmlformats.org/officeDocument/2006/relationships/font" Target="fonts/PlayfairDisplay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25a8c700b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25a8c700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b59580d3f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b59580d3f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59580d3fd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b59580d3f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59580d3fd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b59580d3fd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f0024bcf47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f0024bcf47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f0024bcf47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f0024bcf47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0024bcf47_2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f0024bcf47_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0024bcf47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f0024bcf47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0024bcf47_2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f0024bcf47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0024bcf47_2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f0024bcf47_2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f0024bcf47_2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f0024bcf47_2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f0024bcf47_2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f0024bcf47_2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b67256427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b67256427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f0024bcf47_2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f0024bcf47_2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f0024bcf47_2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f0024bcf47_2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f0024bcf47_2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f0024bcf47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ba8dc7d1a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ba8dc7d1a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b6725642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b6725642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265bdd9a3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265bdd9a3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f97790b0f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f97790b0f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b59580d3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b59580d3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59580d3f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b59580d3f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b59580d3f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b59580d3f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59580d3f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b59580d3f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59580d3f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b59580d3f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b59580d3fd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b59580d3f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23.png"/><Relationship Id="rId5" Type="http://schemas.openxmlformats.org/officeDocument/2006/relationships/image" Target="../media/image21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28.png"/><Relationship Id="rId5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20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25.jpg"/><Relationship Id="rId5" Type="http://schemas.openxmlformats.org/officeDocument/2006/relationships/image" Target="../media/image17.jpg"/><Relationship Id="rId6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Relationship Id="rId4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Relationship Id="rId4" Type="http://schemas.openxmlformats.org/officeDocument/2006/relationships/image" Target="../media/image46.png"/><Relationship Id="rId5" Type="http://schemas.openxmlformats.org/officeDocument/2006/relationships/image" Target="../media/image39.png"/><Relationship Id="rId6" Type="http://schemas.openxmlformats.org/officeDocument/2006/relationships/image" Target="../media/image26.png"/><Relationship Id="rId7" Type="http://schemas.openxmlformats.org/officeDocument/2006/relationships/image" Target="../media/image29.png"/><Relationship Id="rId8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Relationship Id="rId4" Type="http://schemas.openxmlformats.org/officeDocument/2006/relationships/image" Target="../media/image44.png"/><Relationship Id="rId5" Type="http://schemas.openxmlformats.org/officeDocument/2006/relationships/image" Target="../media/image38.png"/><Relationship Id="rId6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Relationship Id="rId4" Type="http://schemas.openxmlformats.org/officeDocument/2006/relationships/image" Target="../media/image52.jpg"/><Relationship Id="rId5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6.jpg"/><Relationship Id="rId8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Relationship Id="rId4" Type="http://schemas.openxmlformats.org/officeDocument/2006/relationships/image" Target="../media/image54.jpg"/><Relationship Id="rId5" Type="http://schemas.openxmlformats.org/officeDocument/2006/relationships/image" Target="../media/image5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Relationship Id="rId4" Type="http://schemas.openxmlformats.org/officeDocument/2006/relationships/image" Target="../media/image57.png"/><Relationship Id="rId5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jpg"/><Relationship Id="rId4" Type="http://schemas.openxmlformats.org/officeDocument/2006/relationships/image" Target="../media/image35.png"/><Relationship Id="rId5" Type="http://schemas.openxmlformats.org/officeDocument/2006/relationships/image" Target="../media/image48.png"/><Relationship Id="rId6" Type="http://schemas.openxmlformats.org/officeDocument/2006/relationships/image" Target="../media/image5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jp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jpg"/><Relationship Id="rId4" Type="http://schemas.openxmlformats.org/officeDocument/2006/relationships/image" Target="../media/image43.png"/><Relationship Id="rId5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55.png"/><Relationship Id="rId5" Type="http://schemas.openxmlformats.org/officeDocument/2006/relationships/image" Target="../media/image56.jpg"/><Relationship Id="rId6" Type="http://schemas.openxmlformats.org/officeDocument/2006/relationships/image" Target="../media/image5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5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5" Type="http://schemas.openxmlformats.org/officeDocument/2006/relationships/image" Target="../media/image7.jpg"/><Relationship Id="rId6" Type="http://schemas.openxmlformats.org/officeDocument/2006/relationships/image" Target="../media/image3.jpg"/><Relationship Id="rId7" Type="http://schemas.openxmlformats.org/officeDocument/2006/relationships/image" Target="../media/image6.jpg"/><Relationship Id="rId8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6.png"/><Relationship Id="rId5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/>
        </p:nvSpPr>
        <p:spPr>
          <a:xfrm>
            <a:off x="103250" y="1708863"/>
            <a:ext cx="42048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400">
                <a:solidFill>
                  <a:srgbClr val="BEB07C"/>
                </a:solidFill>
              </a:rPr>
              <a:t>PROBLEMY LAWINOWE</a:t>
            </a:r>
            <a:endParaRPr b="1" i="1" sz="2400">
              <a:solidFill>
                <a:srgbClr val="BEB07C"/>
              </a:solidFill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0" y="2640525"/>
            <a:ext cx="4572000" cy="25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F8E71C"/>
                </a:solidFill>
                <a:latin typeface="Lato"/>
                <a:ea typeface="Lato"/>
                <a:cs typeface="Lato"/>
                <a:sym typeface="Lato"/>
              </a:rPr>
              <a:t>         	COS PZA  BETLEJEMKA</a:t>
            </a:r>
            <a:endParaRPr sz="210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F8E71C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endParaRPr sz="210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5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ZESTAWIENIE  MATERIAŁÓW DYDAKTYCZNYCH</a:t>
            </a:r>
            <a:endParaRPr sz="255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5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5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Instruktor PZA Zbyszek Tabaczyński</a:t>
            </a:r>
            <a:endParaRPr sz="255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SPECJALIZACJA :</a:t>
            </a:r>
            <a:endParaRPr sz="18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NARCIARSTWO WYSOKOGÓRSKIE</a:t>
            </a:r>
            <a:endParaRPr sz="18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ALPINIZM JASKINIOWY</a:t>
            </a:r>
            <a:endParaRPr sz="18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KANIONING</a:t>
            </a:r>
            <a:endParaRPr sz="18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00" y="311700"/>
            <a:ext cx="1183125" cy="11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4">
            <a:alphaModFix/>
          </a:blip>
          <a:srcRect b="0" l="20653" r="18334" t="0"/>
          <a:stretch/>
        </p:blipFill>
        <p:spPr>
          <a:xfrm>
            <a:off x="4543450" y="0"/>
            <a:ext cx="47084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/>
          <p:nvPr>
            <p:ph type="title"/>
          </p:nvPr>
        </p:nvSpPr>
        <p:spPr>
          <a:xfrm>
            <a:off x="928025" y="931150"/>
            <a:ext cx="3381900" cy="73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POWIERZCHNIA POŚLIZGU</a:t>
            </a:r>
            <a:endParaRPr sz="2400"/>
          </a:p>
        </p:txBody>
      </p:sp>
      <p:sp>
        <p:nvSpPr>
          <p:cNvPr id="172" name="Google Shape;172;p22"/>
          <p:cNvSpPr txBox="1"/>
          <p:nvPr>
            <p:ph idx="1" type="subTitle"/>
          </p:nvPr>
        </p:nvSpPr>
        <p:spPr>
          <a:xfrm>
            <a:off x="230700" y="2616600"/>
            <a:ext cx="43077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pl" sz="1800"/>
              <a:t>NA PRZEJŚCIU STAREGO I NOWEGO ŚNIEGU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pl" sz="1800"/>
              <a:t>W OBRĘBIE WARSTW BUDUJĄCYCH NOWĄ </a:t>
            </a:r>
            <a:r>
              <a:rPr lang="pl" sz="1800"/>
              <a:t>WARSTWĘ</a:t>
            </a:r>
            <a:endParaRPr sz="1800"/>
          </a:p>
        </p:txBody>
      </p:sp>
      <p:pic>
        <p:nvPicPr>
          <p:cNvPr id="173" name="Google Shape;17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/>
          <p:nvPr/>
        </p:nvSpPr>
        <p:spPr>
          <a:xfrm>
            <a:off x="0" y="859900"/>
            <a:ext cx="860400" cy="3663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-15925" y="859900"/>
            <a:ext cx="860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OPAD</a:t>
            </a:r>
            <a:endParaRPr b="1" i="1"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22"/>
          <p:cNvSpPr/>
          <p:nvPr/>
        </p:nvSpPr>
        <p:spPr>
          <a:xfrm>
            <a:off x="2100" y="1226200"/>
            <a:ext cx="860400" cy="7311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2"/>
          <p:cNvSpPr txBox="1"/>
          <p:nvPr/>
        </p:nvSpPr>
        <p:spPr>
          <a:xfrm>
            <a:off x="2100" y="1335250"/>
            <a:ext cx="8604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200">
                <a:solidFill>
                  <a:schemeClr val="lt1"/>
                </a:solidFill>
              </a:rPr>
              <a:t>ŚNIEG ŚWIEŻY</a:t>
            </a:r>
            <a:endParaRPr b="1" i="1" sz="1200">
              <a:solidFill>
                <a:schemeClr val="lt1"/>
              </a:solidFill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 rotWithShape="1">
          <a:blip r:embed="rId4">
            <a:alphaModFix/>
          </a:blip>
          <a:srcRect b="19808" l="11352" r="23518" t="0"/>
          <a:stretch/>
        </p:blipFill>
        <p:spPr>
          <a:xfrm>
            <a:off x="4874175" y="2769000"/>
            <a:ext cx="1984675" cy="17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5">
            <a:alphaModFix/>
          </a:blip>
          <a:srcRect b="0" l="18174" r="0" t="0"/>
          <a:stretch/>
        </p:blipFill>
        <p:spPr>
          <a:xfrm>
            <a:off x="4874175" y="595075"/>
            <a:ext cx="1984685" cy="17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0779" y="595063"/>
            <a:ext cx="1901421" cy="17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0775" y="2769796"/>
            <a:ext cx="1901425" cy="1747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/>
          <p:nvPr>
            <p:ph type="title"/>
          </p:nvPr>
        </p:nvSpPr>
        <p:spPr>
          <a:xfrm>
            <a:off x="936600" y="145950"/>
            <a:ext cx="3450300" cy="66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TRANSPORT ŚNIEGU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3"/>
          <p:cNvSpPr txBox="1"/>
          <p:nvPr>
            <p:ph idx="1" type="subTitle"/>
          </p:nvPr>
        </p:nvSpPr>
        <p:spPr>
          <a:xfrm>
            <a:off x="265500" y="1712700"/>
            <a:ext cx="4045200" cy="22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latin typeface="Arial"/>
                <a:ea typeface="Arial"/>
                <a:cs typeface="Arial"/>
                <a:sym typeface="Arial"/>
              </a:rPr>
              <a:t>MOŻE NASTĘPOWAĆ :</a:t>
            </a:r>
            <a:endParaRPr b="1" i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➢"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W TRAKCIE OPADU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➢"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BEZPOŚREDNIO PO OPADZIE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➢"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DŁUŻSZY CZAS PO OSTATNIM OPADZIE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3"/>
          <p:cNvSpPr/>
          <p:nvPr/>
        </p:nvSpPr>
        <p:spPr>
          <a:xfrm>
            <a:off x="0" y="859900"/>
            <a:ext cx="860400" cy="669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23"/>
          <p:cNvSpPr txBox="1"/>
          <p:nvPr/>
        </p:nvSpPr>
        <p:spPr>
          <a:xfrm>
            <a:off x="-71275" y="968250"/>
            <a:ext cx="10149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PRZEWIANY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5465" y="463050"/>
            <a:ext cx="4054161" cy="22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5326" y="3005475"/>
            <a:ext cx="1804300" cy="195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4572000" y="3034675"/>
            <a:ext cx="2503200" cy="1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➢"/>
            </a:pPr>
            <a:r>
              <a:rPr b="1" i="1" lang="pl" sz="1000">
                <a:solidFill>
                  <a:schemeClr val="lt1"/>
                </a:solidFill>
              </a:rPr>
              <a:t>W WYNIKU TRANSPORTU ZIARNA ŚNIEGU OBRABIANE SĄ DO BARDZO MAŁYCH ROZMIARÓW.</a:t>
            </a:r>
            <a:endParaRPr b="1" i="1" sz="10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➢"/>
            </a:pPr>
            <a:r>
              <a:rPr b="1" i="1" lang="pl" sz="1000">
                <a:solidFill>
                  <a:schemeClr val="lt1"/>
                </a:solidFill>
              </a:rPr>
              <a:t>NASTĘPUJE WZROST SPÓJNOŚCI W OBRĘBIE ZDEPONOWANEJ WARSTWY</a:t>
            </a:r>
            <a:endParaRPr b="1" i="1" sz="1000">
              <a:solidFill>
                <a:schemeClr val="lt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800">
                <a:solidFill>
                  <a:schemeClr val="lt1"/>
                </a:solidFill>
              </a:rPr>
              <a:t>(WZROST KOHEZJI)</a:t>
            </a:r>
            <a:endParaRPr b="1" i="1" sz="800">
              <a:solidFill>
                <a:schemeClr val="lt1"/>
              </a:solidFill>
            </a:endParaRPr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0"/>
            <a:ext cx="860401" cy="860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/>
          <p:nvPr>
            <p:ph type="title"/>
          </p:nvPr>
        </p:nvSpPr>
        <p:spPr>
          <a:xfrm>
            <a:off x="936600" y="145950"/>
            <a:ext cx="3450300" cy="92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latin typeface="Arial"/>
                <a:ea typeface="Arial"/>
                <a:cs typeface="Arial"/>
                <a:sym typeface="Arial"/>
              </a:rPr>
              <a:t>ŚNIEG PRZEMIESZCZANY PRZEZ WIATR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4"/>
          <p:cNvSpPr txBox="1"/>
          <p:nvPr>
            <p:ph idx="1" type="subTitle"/>
          </p:nvPr>
        </p:nvSpPr>
        <p:spPr>
          <a:xfrm>
            <a:off x="0" y="1712700"/>
            <a:ext cx="4572000" cy="34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latin typeface="Arial"/>
              <a:ea typeface="Arial"/>
              <a:cs typeface="Arial"/>
              <a:sym typeface="Arial"/>
            </a:endParaRPr>
          </a:p>
          <a:p>
            <a:pPr indent="-30003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SŁABO WIĄŻE SIĘ Z PODŁOŻEM</a:t>
            </a: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 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-30003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 TWORZY </a:t>
            </a: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NIERÓWNOMIERNĄ</a:t>
            </a: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 WARSTWĘ W TERENIE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-30003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TWORZY DEPOZYTY O ZNACZNEJ MIĄŻSZOŚCI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-30003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ZMIENIA LOKALNIE PIERWOTNE </a:t>
            </a: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UKSZTAŁTOWANIE</a:t>
            </a: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 TERENU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-30003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DOBRZE PRZENOSI NAPRĘŻENIA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4"/>
          <p:cNvSpPr/>
          <p:nvPr/>
        </p:nvSpPr>
        <p:spPr>
          <a:xfrm>
            <a:off x="0" y="859900"/>
            <a:ext cx="860400" cy="669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24"/>
          <p:cNvSpPr txBox="1"/>
          <p:nvPr/>
        </p:nvSpPr>
        <p:spPr>
          <a:xfrm>
            <a:off x="-71275" y="968250"/>
            <a:ext cx="10149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PRZEWIANY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52400"/>
            <a:ext cx="4267200" cy="267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2980585"/>
            <a:ext cx="4267199" cy="1883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0"/>
            <a:ext cx="860401" cy="860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type="title"/>
          </p:nvPr>
        </p:nvSpPr>
        <p:spPr>
          <a:xfrm>
            <a:off x="860400" y="357850"/>
            <a:ext cx="3711600" cy="86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ŚLADY DZIAŁALNOŚCI WIATRU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5"/>
          <p:cNvSpPr txBox="1"/>
          <p:nvPr>
            <p:ph idx="1" type="subTitle"/>
          </p:nvPr>
        </p:nvSpPr>
        <p:spPr>
          <a:xfrm>
            <a:off x="252125" y="1798550"/>
            <a:ext cx="4320000" cy="10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-3130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b="1" i="1" lang="pl" sz="1900">
                <a:latin typeface="Arial"/>
                <a:ea typeface="Arial"/>
                <a:cs typeface="Arial"/>
                <a:sym typeface="Arial"/>
              </a:rPr>
              <a:t>DZIAŁALNOŚĆ DESTRUKCYJNA - EROZJA</a:t>
            </a:r>
            <a:endParaRPr b="1" i="1" sz="1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900">
              <a:latin typeface="Arial"/>
              <a:ea typeface="Arial"/>
              <a:cs typeface="Arial"/>
              <a:sym typeface="Arial"/>
            </a:endParaRPr>
          </a:p>
          <a:p>
            <a:pPr indent="-3130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b="1" i="1" lang="pl" sz="1900">
                <a:latin typeface="Arial"/>
                <a:ea typeface="Arial"/>
                <a:cs typeface="Arial"/>
                <a:sym typeface="Arial"/>
              </a:rPr>
              <a:t>TWORZENIE DEPOZYTÓW - AKUMULACJA</a:t>
            </a:r>
            <a:endParaRPr b="1" i="1" sz="1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/>
          </a:p>
        </p:txBody>
      </p:sp>
      <p:sp>
        <p:nvSpPr>
          <p:cNvPr id="211" name="Google Shape;211;p25"/>
          <p:cNvSpPr/>
          <p:nvPr/>
        </p:nvSpPr>
        <p:spPr>
          <a:xfrm>
            <a:off x="0" y="859900"/>
            <a:ext cx="860400" cy="669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25"/>
          <p:cNvSpPr txBox="1"/>
          <p:nvPr/>
        </p:nvSpPr>
        <p:spPr>
          <a:xfrm>
            <a:off x="-71275" y="968250"/>
            <a:ext cx="10149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PRZEWIANY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860401" cy="86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228600"/>
            <a:ext cx="1946343" cy="19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9249" y="228600"/>
            <a:ext cx="2099975" cy="198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0400" y="2962993"/>
            <a:ext cx="3319399" cy="182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 rotWithShape="1">
          <a:blip r:embed="rId7">
            <a:alphaModFix/>
          </a:blip>
          <a:srcRect b="0" l="22969" r="15154" t="0"/>
          <a:stretch/>
        </p:blipFill>
        <p:spPr>
          <a:xfrm>
            <a:off x="4723800" y="2798200"/>
            <a:ext cx="2099950" cy="199265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5"/>
          <p:cNvSpPr txBox="1"/>
          <p:nvPr/>
        </p:nvSpPr>
        <p:spPr>
          <a:xfrm>
            <a:off x="981325" y="1336625"/>
            <a:ext cx="356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PROCESY EOLICZNE  - ODDZIAŁYWANIE NA POKRYWĘ ŚNIEŻNĄ</a:t>
            </a:r>
            <a:endParaRPr b="1" i="1" sz="18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9" name="Google Shape;219;p25"/>
          <p:cNvPicPr preferRelativeResize="0"/>
          <p:nvPr/>
        </p:nvPicPr>
        <p:blipFill rotWithShape="1">
          <a:blip r:embed="rId8">
            <a:alphaModFix/>
          </a:blip>
          <a:srcRect b="6284" l="0" r="0" t="24044"/>
          <a:stretch/>
        </p:blipFill>
        <p:spPr>
          <a:xfrm>
            <a:off x="7027182" y="2785675"/>
            <a:ext cx="1895794" cy="19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/>
          <p:nvPr>
            <p:ph type="title"/>
          </p:nvPr>
        </p:nvSpPr>
        <p:spPr>
          <a:xfrm>
            <a:off x="860400" y="922038"/>
            <a:ext cx="36285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400">
                <a:latin typeface="Arial"/>
                <a:ea typeface="Arial"/>
                <a:cs typeface="Arial"/>
                <a:sym typeface="Arial"/>
              </a:rPr>
              <a:t>MIEJSCA, KTÓRE ROZPOZNAJEMY JAKO ZAGROŻENIE.</a:t>
            </a:r>
            <a:endParaRPr i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6"/>
          <p:cNvSpPr txBox="1"/>
          <p:nvPr>
            <p:ph idx="1" type="subTitle"/>
          </p:nvPr>
        </p:nvSpPr>
        <p:spPr>
          <a:xfrm>
            <a:off x="-71275" y="1899400"/>
            <a:ext cx="4560300" cy="23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-30003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b="1" i="1" lang="pl" sz="1800"/>
              <a:t>DEPOZYTY NA STOKACH OTWARTYCH</a:t>
            </a:r>
            <a:endParaRPr b="1" i="1" sz="1800"/>
          </a:p>
          <a:p>
            <a:pPr indent="-30003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b="1" i="1" lang="pl" sz="1800"/>
              <a:t>DEPOZYTY W FORMACJACH WKLĘSŁYCH</a:t>
            </a:r>
            <a:endParaRPr b="1" i="1" sz="1800"/>
          </a:p>
          <a:p>
            <a:pPr indent="-30003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b="1" i="1" lang="pl" sz="1800"/>
              <a:t>PRZEJŚCIA POKRYWY - CIENKIEJ W GRUBĄ</a:t>
            </a:r>
            <a:endParaRPr b="1" i="1" sz="1800"/>
          </a:p>
          <a:p>
            <a:pPr indent="-30003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b="1" i="1" lang="pl" sz="1800"/>
              <a:t>OBRZEŻA FRAGMENTÓW SKAŁ LUB OBSZARÓW BEZ ŚNIEGU</a:t>
            </a:r>
            <a:endParaRPr b="1" i="1" sz="1800"/>
          </a:p>
          <a:p>
            <a:pPr indent="-30003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b="1" i="1" lang="pl" sz="1800"/>
              <a:t>PRZEJŚCIA NASTROMIENIA</a:t>
            </a:r>
            <a:endParaRPr b="1" i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6"/>
          <p:cNvSpPr/>
          <p:nvPr/>
        </p:nvSpPr>
        <p:spPr>
          <a:xfrm>
            <a:off x="0" y="859900"/>
            <a:ext cx="860400" cy="669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-71275" y="968250"/>
            <a:ext cx="10149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PRZEWIANY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228" name="Google Shape;2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860401" cy="86042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/>
          <p:nvPr/>
        </p:nvSpPr>
        <p:spPr>
          <a:xfrm>
            <a:off x="191825" y="3798800"/>
            <a:ext cx="4034100" cy="12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chemeClr val="dk1"/>
                </a:solidFill>
              </a:rPr>
              <a:t>DESKI UFORMOWANE PRZEZ WIATR POSIADAJJĄ DUŻĄ KOHEZJE I SPRZYJAJĄ PROPAGACJI.</a:t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chemeClr val="dk1"/>
                </a:solidFill>
              </a:rPr>
              <a:t>PIERWSZĄ OZNAKĄ OSTRZEGAWCZĄ JEST ZAPADANIE WARSTWY SŁABEJ, KTÓREJ TOWARZYSZY WYPCHNIĘCIE POWIETRZA Z CHARAKTERYSTYCZNYM ODGŁOSEM “WRUUM”</a:t>
            </a:r>
            <a:endParaRPr b="1" i="1">
              <a:solidFill>
                <a:schemeClr val="dk1"/>
              </a:solidFill>
            </a:endParaRPr>
          </a:p>
        </p:txBody>
      </p:sp>
      <p:pic>
        <p:nvPicPr>
          <p:cNvPr id="230" name="Google Shape;230;p26"/>
          <p:cNvPicPr preferRelativeResize="0"/>
          <p:nvPr/>
        </p:nvPicPr>
        <p:blipFill rotWithShape="1">
          <a:blip r:embed="rId4">
            <a:alphaModFix/>
          </a:blip>
          <a:srcRect b="7287" l="0" r="0" t="0"/>
          <a:stretch/>
        </p:blipFill>
        <p:spPr>
          <a:xfrm>
            <a:off x="5545050" y="96750"/>
            <a:ext cx="2661951" cy="166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/>
          <p:cNvPicPr preferRelativeResize="0"/>
          <p:nvPr/>
        </p:nvPicPr>
        <p:blipFill rotWithShape="1">
          <a:blip r:embed="rId5">
            <a:alphaModFix/>
          </a:blip>
          <a:srcRect b="14271" l="0" r="8417" t="8209"/>
          <a:stretch/>
        </p:blipFill>
        <p:spPr>
          <a:xfrm>
            <a:off x="5545050" y="1738286"/>
            <a:ext cx="2661967" cy="1668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5050" y="3406938"/>
            <a:ext cx="2661975" cy="1678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/>
          <p:nvPr>
            <p:ph idx="4294967295" type="title"/>
          </p:nvPr>
        </p:nvSpPr>
        <p:spPr>
          <a:xfrm>
            <a:off x="1136375" y="184900"/>
            <a:ext cx="31845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SŁABA WARSTWA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0" y="859900"/>
            <a:ext cx="860400" cy="669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p27"/>
          <p:cNvSpPr txBox="1"/>
          <p:nvPr/>
        </p:nvSpPr>
        <p:spPr>
          <a:xfrm>
            <a:off x="-71275" y="968250"/>
            <a:ext cx="10149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STARY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240" name="Google Shape;2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-12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7"/>
          <p:cNvSpPr txBox="1"/>
          <p:nvPr/>
        </p:nvSpPr>
        <p:spPr>
          <a:xfrm>
            <a:off x="1136375" y="859900"/>
            <a:ext cx="39501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dk1"/>
                </a:solidFill>
              </a:rPr>
              <a:t>META</a:t>
            </a:r>
            <a:r>
              <a:rPr b="1" i="1" lang="pl" sz="1800">
                <a:solidFill>
                  <a:schemeClr val="dk1"/>
                </a:solidFill>
              </a:rPr>
              <a:t>MORFOZA BUDUJĄCA - SZRON WGŁĘBNY</a:t>
            </a:r>
            <a:endParaRPr b="1" i="1" sz="1800">
              <a:solidFill>
                <a:schemeClr val="dk1"/>
              </a:solidFill>
            </a:endParaRPr>
          </a:p>
        </p:txBody>
      </p:sp>
      <p:pic>
        <p:nvPicPr>
          <p:cNvPr id="242" name="Google Shape;24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1459" y="1662000"/>
            <a:ext cx="4639765" cy="31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7"/>
          <p:cNvSpPr txBox="1"/>
          <p:nvPr/>
        </p:nvSpPr>
        <p:spPr>
          <a:xfrm>
            <a:off x="337350" y="1905000"/>
            <a:ext cx="3075900" cy="27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p27"/>
          <p:cNvSpPr txBox="1"/>
          <p:nvPr/>
        </p:nvSpPr>
        <p:spPr>
          <a:xfrm>
            <a:off x="0" y="1662000"/>
            <a:ext cx="4141500" cy="31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i="1" lang="pl" sz="1200">
                <a:solidFill>
                  <a:srgbClr val="FFFF00"/>
                </a:solidFill>
              </a:rPr>
              <a:t>szron powierzchniowy</a:t>
            </a:r>
            <a:r>
              <a:rPr b="1" i="1" lang="pl" sz="1200">
                <a:solidFill>
                  <a:schemeClr val="dk1"/>
                </a:solidFill>
              </a:rPr>
              <a:t>: </a:t>
            </a:r>
            <a:r>
              <a:rPr b="1" i="1" lang="pl" sz="1200">
                <a:solidFill>
                  <a:schemeClr val="dk1"/>
                </a:solidFill>
              </a:rPr>
              <a:t>drzewiaste formy, listeczki lub kryształki w kształcie rozet, które mocno „błyszczą” </a:t>
            </a:r>
            <a:endParaRPr b="1" i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i="1" lang="pl" sz="1200">
                <a:solidFill>
                  <a:srgbClr val="FFFF00"/>
                </a:solidFill>
              </a:rPr>
              <a:t>szron międzywarstwowy</a:t>
            </a:r>
            <a:r>
              <a:rPr b="1" i="1" lang="pl" sz="1200">
                <a:solidFill>
                  <a:schemeClr val="dk1"/>
                </a:solidFill>
              </a:rPr>
              <a:t>: powstaje na granicy warstw ze skokiem temperatury</a:t>
            </a:r>
            <a:endParaRPr b="1" i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i="1" lang="pl" sz="1200">
                <a:solidFill>
                  <a:srgbClr val="FFFF00"/>
                </a:solidFill>
              </a:rPr>
              <a:t>szron przy gruncie</a:t>
            </a:r>
            <a:r>
              <a:rPr b="1" i="1" lang="pl" sz="1200">
                <a:solidFill>
                  <a:schemeClr val="dk1"/>
                </a:solidFill>
              </a:rPr>
              <a:t>: śnieg pływający pomiędzy ziemią a pokrywą śnieżną</a:t>
            </a:r>
            <a:endParaRPr b="1" i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/>
          <p:nvPr>
            <p:ph idx="4294967295" type="title"/>
          </p:nvPr>
        </p:nvSpPr>
        <p:spPr>
          <a:xfrm>
            <a:off x="1136375" y="184900"/>
            <a:ext cx="31845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SŁABA WARSTWA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8"/>
          <p:cNvSpPr txBox="1"/>
          <p:nvPr>
            <p:ph idx="4294967295" type="subTitle"/>
          </p:nvPr>
        </p:nvSpPr>
        <p:spPr>
          <a:xfrm>
            <a:off x="0" y="1434500"/>
            <a:ext cx="91440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endParaRPr b="1" i="1">
              <a:solidFill>
                <a:srgbClr val="FFFF00"/>
              </a:solidFill>
            </a:endParaRPr>
          </a:p>
          <a:p>
            <a:pPr indent="-282892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➢"/>
            </a:pPr>
            <a:r>
              <a:rPr b="1" i="1" lang="pl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SZRON POWIERZCHNIOWY - POWSTAJE W WYNIKU  RESUBLIMACJI PARY WODNEJ NA POWIERZCHNI ŚNIEGU. W WYNIKU TEGO PROCESU POWIERZCHNIA ŚNIEGU OCHŁADZA SIĘ , A NA POWIERZCHNI TWORZĄ SIĘ KRYSZTAŁY.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8"/>
          <p:cNvSpPr/>
          <p:nvPr/>
        </p:nvSpPr>
        <p:spPr>
          <a:xfrm>
            <a:off x="0" y="859900"/>
            <a:ext cx="860400" cy="669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p28"/>
          <p:cNvSpPr txBox="1"/>
          <p:nvPr/>
        </p:nvSpPr>
        <p:spPr>
          <a:xfrm>
            <a:off x="-71275" y="968250"/>
            <a:ext cx="10149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STARY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253" name="Google Shape;2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-12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/>
          <p:nvPr/>
        </p:nvSpPr>
        <p:spPr>
          <a:xfrm>
            <a:off x="1136375" y="859900"/>
            <a:ext cx="39501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dk1"/>
                </a:solidFill>
              </a:rPr>
              <a:t>METAMORFOZA BUDUJĄCA</a:t>
            </a:r>
            <a:endParaRPr b="1" i="1" sz="1800">
              <a:solidFill>
                <a:schemeClr val="dk1"/>
              </a:solidFill>
            </a:endParaRPr>
          </a:p>
        </p:txBody>
      </p:sp>
      <p:pic>
        <p:nvPicPr>
          <p:cNvPr id="255" name="Google Shape;25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950" y="2294900"/>
            <a:ext cx="8279304" cy="273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/>
          <p:nvPr>
            <p:ph idx="4294967295" type="title"/>
          </p:nvPr>
        </p:nvSpPr>
        <p:spPr>
          <a:xfrm>
            <a:off x="1136375" y="184900"/>
            <a:ext cx="31845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SŁABA WARSTWA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9"/>
          <p:cNvSpPr txBox="1"/>
          <p:nvPr>
            <p:ph idx="4294967295" type="subTitle"/>
          </p:nvPr>
        </p:nvSpPr>
        <p:spPr>
          <a:xfrm>
            <a:off x="1131700" y="1988750"/>
            <a:ext cx="24117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i="1" lang="pl">
                <a:solidFill>
                  <a:srgbClr val="FFFF00"/>
                </a:solidFill>
              </a:rPr>
              <a:t> </a:t>
            </a:r>
            <a:r>
              <a:rPr b="1" i="1" lang="pl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SZRON WGŁĘBNY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0" y="859900"/>
            <a:ext cx="860400" cy="669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3" name="Google Shape;263;p29"/>
          <p:cNvSpPr txBox="1"/>
          <p:nvPr/>
        </p:nvSpPr>
        <p:spPr>
          <a:xfrm>
            <a:off x="-71275" y="968250"/>
            <a:ext cx="10149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STARY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264" name="Google Shape;2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-12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9"/>
          <p:cNvSpPr txBox="1"/>
          <p:nvPr/>
        </p:nvSpPr>
        <p:spPr>
          <a:xfrm>
            <a:off x="1183025" y="681650"/>
            <a:ext cx="39501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dk1"/>
                </a:solidFill>
              </a:rPr>
              <a:t>METAMORFOZA BUDUJĄCA</a:t>
            </a:r>
            <a:endParaRPr b="1" i="1" sz="1800">
              <a:solidFill>
                <a:schemeClr val="dk1"/>
              </a:solidFill>
            </a:endParaRPr>
          </a:p>
        </p:txBody>
      </p:sp>
      <p:pic>
        <p:nvPicPr>
          <p:cNvPr id="266" name="Google Shape;266;p29"/>
          <p:cNvPicPr preferRelativeResize="0"/>
          <p:nvPr/>
        </p:nvPicPr>
        <p:blipFill rotWithShape="1">
          <a:blip r:embed="rId4">
            <a:alphaModFix/>
          </a:blip>
          <a:srcRect b="47763" l="2969" r="0" t="2700"/>
          <a:stretch/>
        </p:blipFill>
        <p:spPr>
          <a:xfrm>
            <a:off x="4506950" y="172500"/>
            <a:ext cx="4518250" cy="835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749" y="2766925"/>
            <a:ext cx="4180400" cy="220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1750" y="2766924"/>
            <a:ext cx="1912933" cy="21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6952" y="1008250"/>
            <a:ext cx="4497899" cy="1335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9"/>
          <p:cNvPicPr preferRelativeResize="0"/>
          <p:nvPr/>
        </p:nvPicPr>
        <p:blipFill rotWithShape="1">
          <a:blip r:embed="rId8">
            <a:alphaModFix/>
          </a:blip>
          <a:srcRect b="0" l="0" r="13540" t="0"/>
          <a:stretch/>
        </p:blipFill>
        <p:spPr>
          <a:xfrm>
            <a:off x="6939975" y="2776262"/>
            <a:ext cx="2085225" cy="21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 txBox="1"/>
          <p:nvPr>
            <p:ph idx="4294967295" type="title"/>
          </p:nvPr>
        </p:nvSpPr>
        <p:spPr>
          <a:xfrm>
            <a:off x="907775" y="108700"/>
            <a:ext cx="31845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SŁABA WARSTWA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0"/>
          <p:cNvSpPr txBox="1"/>
          <p:nvPr>
            <p:ph idx="4294967295" type="subTitle"/>
          </p:nvPr>
        </p:nvSpPr>
        <p:spPr>
          <a:xfrm>
            <a:off x="867425" y="1014650"/>
            <a:ext cx="47064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i="1" lang="pl">
                <a:solidFill>
                  <a:srgbClr val="FFFF00"/>
                </a:solidFill>
              </a:rPr>
              <a:t> </a:t>
            </a:r>
            <a:r>
              <a:rPr b="1" i="1" lang="pl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SZRON WGŁĘBNY I FORMY KANCIASTE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0"/>
          <p:cNvSpPr/>
          <p:nvPr/>
        </p:nvSpPr>
        <p:spPr>
          <a:xfrm>
            <a:off x="0" y="859900"/>
            <a:ext cx="860400" cy="669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30"/>
          <p:cNvSpPr txBox="1"/>
          <p:nvPr/>
        </p:nvSpPr>
        <p:spPr>
          <a:xfrm>
            <a:off x="-71275" y="968250"/>
            <a:ext cx="10149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STARY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279" name="Google Shape;2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-12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0"/>
          <p:cNvSpPr txBox="1"/>
          <p:nvPr/>
        </p:nvSpPr>
        <p:spPr>
          <a:xfrm>
            <a:off x="954425" y="529250"/>
            <a:ext cx="39501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dk1"/>
                </a:solidFill>
              </a:rPr>
              <a:t>METAMORFOZA BUDUJĄCA</a:t>
            </a:r>
            <a:endParaRPr b="1" i="1" sz="1800">
              <a:solidFill>
                <a:schemeClr val="dk1"/>
              </a:solidFill>
            </a:endParaRPr>
          </a:p>
        </p:txBody>
      </p:sp>
      <p:pic>
        <p:nvPicPr>
          <p:cNvPr id="281" name="Google Shape;28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625" y="1896501"/>
            <a:ext cx="2586580" cy="266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5570" y="1902032"/>
            <a:ext cx="2586570" cy="265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9828" y="1882075"/>
            <a:ext cx="2607463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/>
          <p:nvPr>
            <p:ph idx="4294967295" type="title"/>
          </p:nvPr>
        </p:nvSpPr>
        <p:spPr>
          <a:xfrm>
            <a:off x="1010825" y="910800"/>
            <a:ext cx="31845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SŁABA WARSTWA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1"/>
          <p:cNvSpPr/>
          <p:nvPr/>
        </p:nvSpPr>
        <p:spPr>
          <a:xfrm>
            <a:off x="0" y="859900"/>
            <a:ext cx="860400" cy="669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31"/>
          <p:cNvSpPr txBox="1"/>
          <p:nvPr/>
        </p:nvSpPr>
        <p:spPr>
          <a:xfrm>
            <a:off x="-71275" y="968250"/>
            <a:ext cx="10149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STARY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291" name="Google Shape;29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-12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1"/>
          <p:cNvSpPr txBox="1"/>
          <p:nvPr/>
        </p:nvSpPr>
        <p:spPr>
          <a:xfrm>
            <a:off x="381000" y="1691550"/>
            <a:ext cx="4144200" cy="10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dk1"/>
                </a:solidFill>
              </a:rPr>
              <a:t>PROBLEM SZEROKO ROZPRZESTRZENIONY …</a:t>
            </a:r>
            <a:endParaRPr b="1" i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dk1"/>
                </a:solidFill>
              </a:rPr>
              <a:t>CZĘSTO DOTYCZY MIEJSC ZACIENIONYCH.</a:t>
            </a:r>
            <a:endParaRPr b="1" i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chemeClr val="dk1"/>
              </a:solidFill>
            </a:endParaRPr>
          </a:p>
        </p:txBody>
      </p:sp>
      <p:pic>
        <p:nvPicPr>
          <p:cNvPr id="293" name="Google Shape;293;p31"/>
          <p:cNvPicPr preferRelativeResize="0"/>
          <p:nvPr/>
        </p:nvPicPr>
        <p:blipFill rotWithShape="1">
          <a:blip r:embed="rId4">
            <a:alphaModFix/>
          </a:blip>
          <a:srcRect b="15002" l="0" r="0" t="0"/>
          <a:stretch/>
        </p:blipFill>
        <p:spPr>
          <a:xfrm>
            <a:off x="4572000" y="183925"/>
            <a:ext cx="4365025" cy="246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125" y="2724150"/>
            <a:ext cx="4217009" cy="226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14"/>
          <p:cNvSpPr txBox="1"/>
          <p:nvPr>
            <p:ph type="title"/>
          </p:nvPr>
        </p:nvSpPr>
        <p:spPr>
          <a:xfrm>
            <a:off x="265500" y="724200"/>
            <a:ext cx="4045200" cy="6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PROBLEMY LAWINOWE</a:t>
            </a:r>
            <a:endParaRPr sz="2400"/>
          </a:p>
        </p:txBody>
      </p:sp>
      <p:sp>
        <p:nvSpPr>
          <p:cNvPr id="78" name="Google Shape;78;p14"/>
          <p:cNvSpPr txBox="1"/>
          <p:nvPr>
            <p:ph idx="1" type="subTitle"/>
          </p:nvPr>
        </p:nvSpPr>
        <p:spPr>
          <a:xfrm>
            <a:off x="0" y="2172725"/>
            <a:ext cx="4572000" cy="27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KOMUNIKAT LAWINOWY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i="1" lang="pl" sz="1400"/>
              <a:t>JAK JEST NIEBEZPIECZNIE ?</a:t>
            </a:r>
            <a:endParaRPr i="1" sz="1400"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i="1" lang="pl" sz="1400"/>
              <a:t>GDZIE TO </a:t>
            </a:r>
            <a:r>
              <a:rPr i="1" lang="pl" sz="1400"/>
              <a:t>NIEBEZPIECZEŃSTWO</a:t>
            </a:r>
            <a:r>
              <a:rPr i="1" lang="pl" sz="1400"/>
              <a:t> WYSTĘPUJE ?</a:t>
            </a:r>
            <a:endParaRPr i="1" sz="1400"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b="1" i="1" lang="pl" sz="1400" u="sng"/>
              <a:t>CO JEST  PROBLEMEM ?</a:t>
            </a:r>
            <a:endParaRPr b="1" i="1" sz="1400" u="sng"/>
          </a:p>
        </p:txBody>
      </p:sp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3900" y="15775"/>
            <a:ext cx="1099850" cy="8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902" y="2573246"/>
            <a:ext cx="1099845" cy="851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3884" y="876476"/>
            <a:ext cx="1099879" cy="85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3902" y="1721645"/>
            <a:ext cx="1099847" cy="85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3902" y="3418403"/>
            <a:ext cx="1099847" cy="851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24800" y="4248025"/>
            <a:ext cx="1099850" cy="797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/>
          <p:nvPr/>
        </p:nvSpPr>
        <p:spPr>
          <a:xfrm>
            <a:off x="11106" y="804175"/>
            <a:ext cx="815400" cy="6510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32"/>
          <p:cNvSpPr txBox="1"/>
          <p:nvPr/>
        </p:nvSpPr>
        <p:spPr>
          <a:xfrm>
            <a:off x="-62101" y="970026"/>
            <a:ext cx="961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MOKRY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301" name="Google Shape;3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37600" cy="8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2"/>
          <p:cNvSpPr txBox="1"/>
          <p:nvPr/>
        </p:nvSpPr>
        <p:spPr>
          <a:xfrm>
            <a:off x="1060350" y="118925"/>
            <a:ext cx="79614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chemeClr val="dk1"/>
                </a:solidFill>
              </a:rPr>
              <a:t>PROBLEM LAWIN Z MOKREGO ŚNIEGU - NAGŁA UTRATA STABILNOŚCI, NAJCZĘŚCIEJ PRZY </a:t>
            </a:r>
            <a:r>
              <a:rPr b="1" i="1" lang="pl">
                <a:solidFill>
                  <a:schemeClr val="dk1"/>
                </a:solidFill>
              </a:rPr>
              <a:t>PIERWSZYM</a:t>
            </a:r>
            <a:r>
              <a:rPr b="1" i="1" lang="pl">
                <a:solidFill>
                  <a:schemeClr val="dk1"/>
                </a:solidFill>
              </a:rPr>
              <a:t> OGRZANIU DO TEMP. 0 STOPNI C.</a:t>
            </a:r>
            <a:endParaRPr b="1" i="1">
              <a:solidFill>
                <a:schemeClr val="dk1"/>
              </a:solidFill>
            </a:endParaRPr>
          </a:p>
        </p:txBody>
      </p:sp>
      <p:sp>
        <p:nvSpPr>
          <p:cNvPr id="303" name="Google Shape;303;p32"/>
          <p:cNvSpPr txBox="1"/>
          <p:nvPr/>
        </p:nvSpPr>
        <p:spPr>
          <a:xfrm>
            <a:off x="1060350" y="809575"/>
            <a:ext cx="79614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rgbClr val="FFFF00"/>
                </a:solidFill>
              </a:rPr>
              <a:t>DO WYZWOLENIA DOCHODZI NAJCZĘŚCIEJ SAMOCZYNNIE JEDNAK MOŻLIWE JEST ZAINICJOWANIE LAWINY DODATKOWYM OBCIĄŻENIEM.</a:t>
            </a:r>
            <a:endParaRPr b="1" i="1" sz="1800">
              <a:solidFill>
                <a:srgbClr val="FFFF00"/>
              </a:solidFill>
            </a:endParaRPr>
          </a:p>
        </p:txBody>
      </p:sp>
      <p:sp>
        <p:nvSpPr>
          <p:cNvPr id="304" name="Google Shape;304;p32"/>
          <p:cNvSpPr txBox="1"/>
          <p:nvPr/>
        </p:nvSpPr>
        <p:spPr>
          <a:xfrm>
            <a:off x="593075" y="4403075"/>
            <a:ext cx="35226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LAWINY ZE ŚNIEGU LUŹNEGO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5" name="Google Shape;305;p32"/>
          <p:cNvSpPr txBox="1"/>
          <p:nvPr/>
        </p:nvSpPr>
        <p:spPr>
          <a:xfrm>
            <a:off x="6213875" y="4321825"/>
            <a:ext cx="18963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MOKRE DESKI</a:t>
            </a: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6" name="Google Shape;30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754575"/>
            <a:ext cx="4437514" cy="249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6525" y="1754575"/>
            <a:ext cx="3219794" cy="241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3"/>
          <p:cNvSpPr/>
          <p:nvPr/>
        </p:nvSpPr>
        <p:spPr>
          <a:xfrm>
            <a:off x="11106" y="804175"/>
            <a:ext cx="815400" cy="6510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33"/>
          <p:cNvSpPr txBox="1"/>
          <p:nvPr/>
        </p:nvSpPr>
        <p:spPr>
          <a:xfrm>
            <a:off x="-62101" y="893826"/>
            <a:ext cx="961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ŚLIZGAJĄCY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314" name="Google Shape;31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0" y="0"/>
            <a:ext cx="815400" cy="8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3"/>
          <p:cNvSpPr txBox="1"/>
          <p:nvPr/>
        </p:nvSpPr>
        <p:spPr>
          <a:xfrm>
            <a:off x="1687025" y="204725"/>
            <a:ext cx="66270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</a:rPr>
              <a:t>GŁÓWNYM PROBLEMEM JEST  UTRATA TARCIA Z PODŁOŻEM CAŁEJ POKRYWY, NAJCZĘŚCIEJ SĄ TO ŚLISKIE POWIERZCHNIE - TRAWY LUB GŁADKIE PŁYTY SKALNE.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6" name="Google Shape;316;p33"/>
          <p:cNvSpPr txBox="1"/>
          <p:nvPr/>
        </p:nvSpPr>
        <p:spPr>
          <a:xfrm>
            <a:off x="1228275" y="4114475"/>
            <a:ext cx="7384800" cy="8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ZJAWISKO MOŻE ZACHODZIĆ POWOLI LUB SPONTANICZNIE. SYMPTOMEM OSTRZEGAWCZYM JEST  POWSTAWANIE POWOLI ROZSZERZAJĄCYCH SIĘ PĘKNIĘĆ CAŁEJ POKRYWY DO GRUNTU..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17" name="Google Shape;31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957" y="1115450"/>
            <a:ext cx="3925119" cy="262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100" y="1115455"/>
            <a:ext cx="4047851" cy="2620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"/>
          <p:cNvSpPr txBox="1"/>
          <p:nvPr>
            <p:ph idx="4294967295" type="title"/>
          </p:nvPr>
        </p:nvSpPr>
        <p:spPr>
          <a:xfrm>
            <a:off x="1128450" y="42450"/>
            <a:ext cx="7494300" cy="8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i="1" lang="pl" sz="1400">
                <a:latin typeface="Arial"/>
                <a:ea typeface="Arial"/>
                <a:cs typeface="Arial"/>
                <a:sym typeface="Arial"/>
              </a:rPr>
              <a:t>POJAWIENIE SIĘ WODY W STANIE CIEKŁYM POWODUJE UTRATĘ WYTRZYMAŁOŚCI WARSTWY Z POWODU INFILTRACJI WODY W PRZESTRZENIE KAPILARNE.</a:t>
            </a:r>
            <a:endParaRPr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4"/>
          <p:cNvSpPr/>
          <p:nvPr/>
        </p:nvSpPr>
        <p:spPr>
          <a:xfrm>
            <a:off x="11106" y="804175"/>
            <a:ext cx="815400" cy="6510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325;p34"/>
          <p:cNvSpPr txBox="1"/>
          <p:nvPr/>
        </p:nvSpPr>
        <p:spPr>
          <a:xfrm>
            <a:off x="-62101" y="970026"/>
            <a:ext cx="961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MOKRY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326" name="Google Shape;3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37600" cy="8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6814" y="880050"/>
            <a:ext cx="5206811" cy="13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4725" y="2731850"/>
            <a:ext cx="3329625" cy="224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4"/>
          <p:cNvPicPr preferRelativeResize="0"/>
          <p:nvPr/>
        </p:nvPicPr>
        <p:blipFill rotWithShape="1">
          <a:blip r:embed="rId6">
            <a:alphaModFix/>
          </a:blip>
          <a:srcRect b="6752" l="0" r="0" t="18230"/>
          <a:stretch/>
        </p:blipFill>
        <p:spPr>
          <a:xfrm>
            <a:off x="4874350" y="2731850"/>
            <a:ext cx="2242038" cy="224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4"/>
          <p:cNvSpPr txBox="1"/>
          <p:nvPr/>
        </p:nvSpPr>
        <p:spPr>
          <a:xfrm>
            <a:off x="1703125" y="2150300"/>
            <a:ext cx="23562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&lt; 3% PŁYNNEJ WODY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1" name="Google Shape;331;p34"/>
          <p:cNvSpPr txBox="1"/>
          <p:nvPr/>
        </p:nvSpPr>
        <p:spPr>
          <a:xfrm>
            <a:off x="4745100" y="2175650"/>
            <a:ext cx="23562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&gt;8</a:t>
            </a:r>
            <a:r>
              <a:rPr lang="pl">
                <a:solidFill>
                  <a:schemeClr val="dk1"/>
                </a:solidFill>
              </a:rPr>
              <a:t>% PŁYNNEJ WODY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/>
          <p:nvPr/>
        </p:nvSpPr>
        <p:spPr>
          <a:xfrm>
            <a:off x="11106" y="804175"/>
            <a:ext cx="815400" cy="6510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7" name="Google Shape;337;p35"/>
          <p:cNvSpPr txBox="1"/>
          <p:nvPr/>
        </p:nvSpPr>
        <p:spPr>
          <a:xfrm>
            <a:off x="-62101" y="893826"/>
            <a:ext cx="961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MOKRY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338" name="Google Shape;3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37600" cy="8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5"/>
          <p:cNvSpPr txBox="1"/>
          <p:nvPr/>
        </p:nvSpPr>
        <p:spPr>
          <a:xfrm>
            <a:off x="1096325" y="321775"/>
            <a:ext cx="7708200" cy="9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dk1"/>
                </a:solidFill>
              </a:rPr>
              <a:t>DODATKOWE OBCIĄŻENIE  WARSTWY LUB CAŁEJ POKRYWY PRZEZ OPAD DESZCZU.</a:t>
            </a:r>
            <a:endParaRPr b="1" i="1" sz="1800">
              <a:solidFill>
                <a:schemeClr val="dk1"/>
              </a:solidFill>
            </a:endParaRPr>
          </a:p>
        </p:txBody>
      </p:sp>
      <p:pic>
        <p:nvPicPr>
          <p:cNvPr id="340" name="Google Shape;34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250" y="2156000"/>
            <a:ext cx="4522799" cy="24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9650" y="2155999"/>
            <a:ext cx="3704874" cy="24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6"/>
          <p:cNvSpPr/>
          <p:nvPr/>
        </p:nvSpPr>
        <p:spPr>
          <a:xfrm>
            <a:off x="11106" y="804175"/>
            <a:ext cx="815400" cy="6510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7" name="Google Shape;347;p36"/>
          <p:cNvSpPr txBox="1"/>
          <p:nvPr/>
        </p:nvSpPr>
        <p:spPr>
          <a:xfrm>
            <a:off x="-62101" y="893826"/>
            <a:ext cx="961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ŚNIEG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MOKRY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348" name="Google Shape;3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37600" cy="8376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2&#10;" id="349" name="Google Shape;349;p36"/>
          <p:cNvSpPr txBox="1"/>
          <p:nvPr/>
        </p:nvSpPr>
        <p:spPr>
          <a:xfrm>
            <a:off x="1587250" y="317500"/>
            <a:ext cx="6128400" cy="9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dk1"/>
                </a:solidFill>
              </a:rPr>
              <a:t>DODATKOWE OBCIĄŻENIE SŁABEJ  WARSTWY LUB CAŁEJ POKRYWY PRZEZ OPAD DESZCZU.</a:t>
            </a:r>
            <a:endParaRPr b="1" i="1" sz="1800">
              <a:solidFill>
                <a:schemeClr val="dk1"/>
              </a:solidFill>
            </a:endParaRPr>
          </a:p>
        </p:txBody>
      </p:sp>
      <p:pic>
        <p:nvPicPr>
          <p:cNvPr id="350" name="Google Shape;350;p36"/>
          <p:cNvPicPr preferRelativeResize="0"/>
          <p:nvPr/>
        </p:nvPicPr>
        <p:blipFill rotWithShape="1">
          <a:blip r:embed="rId4">
            <a:alphaModFix/>
          </a:blip>
          <a:srcRect b="7313" l="0" r="0" t="0"/>
          <a:stretch/>
        </p:blipFill>
        <p:spPr>
          <a:xfrm>
            <a:off x="1587250" y="3095200"/>
            <a:ext cx="6128325" cy="18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 rotWithShape="1">
          <a:blip r:embed="rId5">
            <a:alphaModFix/>
          </a:blip>
          <a:srcRect b="6050" l="0" r="0" t="0"/>
          <a:stretch/>
        </p:blipFill>
        <p:spPr>
          <a:xfrm>
            <a:off x="1587250" y="1212076"/>
            <a:ext cx="6128324" cy="180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7"/>
          <p:cNvSpPr/>
          <p:nvPr/>
        </p:nvSpPr>
        <p:spPr>
          <a:xfrm>
            <a:off x="0" y="809375"/>
            <a:ext cx="826800" cy="574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7" name="Google Shape;35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417"/>
            <a:ext cx="826700" cy="77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5750" y="0"/>
            <a:ext cx="34176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7"/>
          <p:cNvSpPr txBox="1"/>
          <p:nvPr/>
        </p:nvSpPr>
        <p:spPr>
          <a:xfrm>
            <a:off x="-32000" y="790425"/>
            <a:ext cx="8907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PROBLEM NAWISÓW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0" name="Google Shape;360;p37"/>
          <p:cNvSpPr txBox="1"/>
          <p:nvPr/>
        </p:nvSpPr>
        <p:spPr>
          <a:xfrm>
            <a:off x="962400" y="311625"/>
            <a:ext cx="36096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PROBLEM ZNACZNYCH  DEPOZYTÓW</a:t>
            </a:r>
            <a:endParaRPr b="1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1" name="Google Shape;361;p37"/>
          <p:cNvPicPr preferRelativeResize="0"/>
          <p:nvPr/>
        </p:nvPicPr>
        <p:blipFill rotWithShape="1">
          <a:blip r:embed="rId5">
            <a:alphaModFix/>
          </a:blip>
          <a:srcRect b="0" l="0" r="6314" t="0"/>
          <a:stretch/>
        </p:blipFill>
        <p:spPr>
          <a:xfrm>
            <a:off x="933000" y="3151561"/>
            <a:ext cx="3215176" cy="171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3000" y="1529018"/>
            <a:ext cx="3215176" cy="148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"/>
          <p:cNvSpPr/>
          <p:nvPr/>
        </p:nvSpPr>
        <p:spPr>
          <a:xfrm>
            <a:off x="11100" y="727975"/>
            <a:ext cx="815400" cy="4716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8" name="Google Shape;368;p38"/>
          <p:cNvSpPr txBox="1"/>
          <p:nvPr/>
        </p:nvSpPr>
        <p:spPr>
          <a:xfrm>
            <a:off x="-62101" y="831176"/>
            <a:ext cx="961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000">
                <a:solidFill>
                  <a:schemeClr val="lt1"/>
                </a:solidFill>
              </a:rPr>
              <a:t>NAWISY</a:t>
            </a:r>
            <a:endParaRPr b="1" i="1" sz="1000">
              <a:solidFill>
                <a:schemeClr val="lt1"/>
              </a:solidFill>
            </a:endParaRPr>
          </a:p>
        </p:txBody>
      </p:sp>
      <p:pic>
        <p:nvPicPr>
          <p:cNvPr id="369" name="Google Shape;36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0" y="0"/>
            <a:ext cx="815401" cy="76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8750" y="202325"/>
            <a:ext cx="7075702" cy="470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aveat"/>
                <a:ea typeface="Caveat"/>
                <a:cs typeface="Caveat"/>
                <a:sym typeface="Caveat"/>
              </a:rPr>
              <a:t>Dziękuje za uwagę.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88392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/>
          <p:nvPr/>
        </p:nvSpPr>
        <p:spPr>
          <a:xfrm>
            <a:off x="260175" y="1265750"/>
            <a:ext cx="5463600" cy="903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372550" y="1348625"/>
            <a:ext cx="5911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2017 EAWS WPROWADZA DO KOMUNIKATÓW INFORMACJE O PROBLEMACH LAWINOWYCH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15"/>
          <p:cNvSpPr/>
          <p:nvPr/>
        </p:nvSpPr>
        <p:spPr>
          <a:xfrm>
            <a:off x="2406600" y="371650"/>
            <a:ext cx="6433200" cy="691500"/>
          </a:xfrm>
          <a:prstGeom prst="roundRect">
            <a:avLst>
              <a:gd fmla="val 16667" name="adj"/>
            </a:avLst>
          </a:prstGeom>
          <a:solidFill>
            <a:srgbClr val="01AFD1"/>
          </a:solidFill>
          <a:ln cap="flat" cmpd="sng" w="9525">
            <a:solidFill>
              <a:srgbClr val="1E2D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2548150" y="524050"/>
            <a:ext cx="61503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EUROPEJSKIE STOWARZYSZENIE SŁUŻB LAWINOWYCH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265500" y="445875"/>
            <a:ext cx="4045200" cy="61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PROBLEMY LAWINOWE</a:t>
            </a:r>
            <a:endParaRPr sz="2400"/>
          </a:p>
        </p:txBody>
      </p:sp>
      <p:sp>
        <p:nvSpPr>
          <p:cNvPr id="99" name="Google Shape;99;p16"/>
          <p:cNvSpPr txBox="1"/>
          <p:nvPr>
            <p:ph idx="1" type="subTitle"/>
          </p:nvPr>
        </p:nvSpPr>
        <p:spPr>
          <a:xfrm>
            <a:off x="265500" y="1763550"/>
            <a:ext cx="4045200" cy="21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STROMY STOK</a:t>
            </a:r>
            <a:endParaRPr b="1" sz="18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ŚNIEG - SŁABO ZWIĄZANY</a:t>
            </a:r>
            <a:endParaRPr b="1" sz="18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CZYNNIK SPUSTOWY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/>
          <p:cNvSpPr txBox="1"/>
          <p:nvPr>
            <p:ph idx="2" type="body"/>
          </p:nvPr>
        </p:nvSpPr>
        <p:spPr>
          <a:xfrm>
            <a:off x="4697625" y="485150"/>
            <a:ext cx="4379100" cy="4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30 STOPNI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PROBLEMY LAWINOWE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CZŁOWIEK </a:t>
            </a:r>
            <a:r>
              <a:rPr lang="pl" sz="1100"/>
              <a:t>( 95% OFIAR WYZWOLIŁY SWOJĄ LAWINĘ)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OBRYW GRAWITACYJNY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pSp>
        <p:nvGrpSpPr>
          <p:cNvPr id="101" name="Google Shape;101;p16"/>
          <p:cNvGrpSpPr/>
          <p:nvPr/>
        </p:nvGrpSpPr>
        <p:grpSpPr>
          <a:xfrm>
            <a:off x="5204826" y="2099267"/>
            <a:ext cx="3671566" cy="611370"/>
            <a:chOff x="4939500" y="2447298"/>
            <a:chExt cx="4293226" cy="860479"/>
          </a:xfrm>
        </p:grpSpPr>
        <p:pic>
          <p:nvPicPr>
            <p:cNvPr id="102" name="Google Shape;102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39500" y="2447312"/>
              <a:ext cx="860450" cy="860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99964" y="2447298"/>
              <a:ext cx="860451" cy="8604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28538" y="2447313"/>
              <a:ext cx="860449" cy="860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88989" y="2447325"/>
              <a:ext cx="860450" cy="860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372300" y="2447300"/>
              <a:ext cx="860426" cy="86042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7" name="Google Shape;107;p16"/>
          <p:cNvCxnSpPr/>
          <p:nvPr/>
        </p:nvCxnSpPr>
        <p:spPr>
          <a:xfrm flipH="1" rot="10800000">
            <a:off x="2034250" y="777425"/>
            <a:ext cx="2679300" cy="1207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08" name="Google Shape;108;p16"/>
          <p:cNvCxnSpPr/>
          <p:nvPr/>
        </p:nvCxnSpPr>
        <p:spPr>
          <a:xfrm flipH="1" rot="10800000">
            <a:off x="3328150" y="2485125"/>
            <a:ext cx="1750500" cy="30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" name="Google Shape;109;p16"/>
          <p:cNvCxnSpPr/>
          <p:nvPr/>
        </p:nvCxnSpPr>
        <p:spPr>
          <a:xfrm>
            <a:off x="2943875" y="2943875"/>
            <a:ext cx="1737900" cy="256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0" name="Google Shape;11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57375" y="3382900"/>
            <a:ext cx="941800" cy="797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16"/>
          <p:cNvCxnSpPr/>
          <p:nvPr/>
        </p:nvCxnSpPr>
        <p:spPr>
          <a:xfrm>
            <a:off x="2927325" y="3059650"/>
            <a:ext cx="1819200" cy="942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type="title"/>
          </p:nvPr>
        </p:nvSpPr>
        <p:spPr>
          <a:xfrm>
            <a:off x="265500" y="2270100"/>
            <a:ext cx="4045200" cy="60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KLUCZOWE PYTANIA</a:t>
            </a:r>
            <a:endParaRPr sz="2400"/>
          </a:p>
        </p:txBody>
      </p:sp>
      <p:sp>
        <p:nvSpPr>
          <p:cNvPr id="117" name="Google Shape;117;p17"/>
          <p:cNvSpPr txBox="1"/>
          <p:nvPr>
            <p:ph idx="2" type="body"/>
          </p:nvPr>
        </p:nvSpPr>
        <p:spPr>
          <a:xfrm>
            <a:off x="4939500" y="238850"/>
            <a:ext cx="4204500" cy="31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b="1" i="1" lang="pl" sz="1400"/>
              <a:t>ILOŚĆ </a:t>
            </a:r>
            <a:r>
              <a:rPr b="1" i="1" lang="pl" sz="1400"/>
              <a:t>ŚWIEŻEGO</a:t>
            </a:r>
            <a:r>
              <a:rPr b="1" i="1" lang="pl" sz="1400"/>
              <a:t> ŚNIEGU ?</a:t>
            </a:r>
            <a:endParaRPr b="1" i="1" sz="1400"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b="1" i="1" lang="pl" sz="1400"/>
              <a:t>LUŹNY CZY SPÓJNY ?</a:t>
            </a:r>
            <a:endParaRPr b="1" i="1" sz="1400"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b="1" i="1" lang="pl" sz="1400"/>
              <a:t>TEMPERATURA PODCZAS OPADU ?</a:t>
            </a:r>
            <a:endParaRPr b="1" i="1" sz="1400"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b="1" i="1" lang="pl" sz="1400"/>
              <a:t>BUDOWA POKRYWY ŚNIEŻNEJ I CHARAKTER OSTATNIEJ WARSTWY ?</a:t>
            </a:r>
            <a:endParaRPr b="1" i="1" sz="1400"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/>
          <p:nvPr/>
        </p:nvSpPr>
        <p:spPr>
          <a:xfrm>
            <a:off x="0" y="859900"/>
            <a:ext cx="860400" cy="3663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-15925" y="859900"/>
            <a:ext cx="860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OPAD</a:t>
            </a:r>
            <a:endParaRPr b="1" i="1"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4876800" y="4093550"/>
            <a:ext cx="42045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1" lang="pl" sz="1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CZY NOWA WARSTWA JEST STABILNA ?</a:t>
            </a:r>
            <a:endParaRPr b="1" i="1" sz="18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2" name="Google Shape;122;p17"/>
          <p:cNvCxnSpPr/>
          <p:nvPr/>
        </p:nvCxnSpPr>
        <p:spPr>
          <a:xfrm>
            <a:off x="6831450" y="2986900"/>
            <a:ext cx="24000" cy="1098900"/>
          </a:xfrm>
          <a:prstGeom prst="straightConnector1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/>
          <p:nvPr/>
        </p:nvSpPr>
        <p:spPr>
          <a:xfrm>
            <a:off x="0" y="859900"/>
            <a:ext cx="860400" cy="3663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-15925" y="859900"/>
            <a:ext cx="860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OPAD</a:t>
            </a:r>
            <a:endParaRPr b="1" i="1"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0" name="Google Shape;13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05900"/>
            <a:ext cx="9144000" cy="226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4650" y="0"/>
            <a:ext cx="5166034" cy="29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type="title"/>
          </p:nvPr>
        </p:nvSpPr>
        <p:spPr>
          <a:xfrm>
            <a:off x="107050" y="1624400"/>
            <a:ext cx="4219800" cy="86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NA JAKIE </a:t>
            </a:r>
            <a:r>
              <a:rPr i="1" lang="pl" sz="2400">
                <a:latin typeface="Arial"/>
                <a:ea typeface="Arial"/>
                <a:cs typeface="Arial"/>
                <a:sym typeface="Arial"/>
              </a:rPr>
              <a:t>PODŁOŻE SPADŁ </a:t>
            </a:r>
            <a:r>
              <a:rPr i="1" lang="pl" sz="2400">
                <a:latin typeface="Arial"/>
                <a:ea typeface="Arial"/>
                <a:cs typeface="Arial"/>
                <a:sym typeface="Arial"/>
              </a:rPr>
              <a:t>ŚWIEŻY</a:t>
            </a:r>
            <a:r>
              <a:rPr i="1" lang="pl" sz="2400">
                <a:latin typeface="Arial"/>
                <a:ea typeface="Arial"/>
                <a:cs typeface="Arial"/>
                <a:sym typeface="Arial"/>
              </a:rPr>
              <a:t> ŚNIEG?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/>
          <p:nvPr/>
        </p:nvSpPr>
        <p:spPr>
          <a:xfrm>
            <a:off x="0" y="859900"/>
            <a:ext cx="860400" cy="3663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p19"/>
          <p:cNvSpPr/>
          <p:nvPr/>
        </p:nvSpPr>
        <p:spPr>
          <a:xfrm>
            <a:off x="4939500" y="302550"/>
            <a:ext cx="3867000" cy="44430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➢"/>
            </a:pPr>
            <a:r>
              <a:rPr b="1" i="1" lang="pl">
                <a:solidFill>
                  <a:srgbClr val="FFFF00"/>
                </a:solidFill>
              </a:rPr>
              <a:t>WYSTĘPOWANIE</a:t>
            </a:r>
            <a:r>
              <a:rPr b="1" i="1" lang="pl">
                <a:solidFill>
                  <a:srgbClr val="FFFF00"/>
                </a:solidFill>
              </a:rPr>
              <a:t> SŁABEJ WARSTWY PŁYTKO.</a:t>
            </a:r>
            <a:endParaRPr b="1" i="1">
              <a:solidFill>
                <a:srgbClr val="FFFF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FFFF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➢"/>
            </a:pPr>
            <a:r>
              <a:rPr b="1" i="1" lang="pl">
                <a:solidFill>
                  <a:srgbClr val="FFFF00"/>
                </a:solidFill>
              </a:rPr>
              <a:t>GŁADKA POWIERZCHNIA - LÓD, LODOSZREŃ, GIPS.</a:t>
            </a:r>
            <a:endParaRPr b="1" i="1">
              <a:solidFill>
                <a:srgbClr val="FFFF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FFFF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➢"/>
            </a:pPr>
            <a:r>
              <a:rPr b="1" i="1" lang="pl">
                <a:solidFill>
                  <a:srgbClr val="FFFF00"/>
                </a:solidFill>
              </a:rPr>
              <a:t>LUŹNA POWIERZCHNIOWA WARSTWA LUB SZRON POWIERZCHNIOWY</a:t>
            </a:r>
            <a:endParaRPr b="1" i="1">
              <a:solidFill>
                <a:srgbClr val="FFFF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FFFF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➢"/>
            </a:pPr>
            <a:r>
              <a:rPr b="1" i="1" lang="pl">
                <a:solidFill>
                  <a:srgbClr val="FFFF00"/>
                </a:solidFill>
              </a:rPr>
              <a:t>STOK NIEUCZĘSZCZANY</a:t>
            </a:r>
            <a:endParaRPr b="1" i="1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FFFF00"/>
              </a:solidFill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-15925" y="859900"/>
            <a:ext cx="860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OPAD</a:t>
            </a:r>
            <a:endParaRPr b="1" i="1"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>
            <p:ph type="title"/>
          </p:nvPr>
        </p:nvSpPr>
        <p:spPr>
          <a:xfrm>
            <a:off x="159250" y="1389425"/>
            <a:ext cx="4219800" cy="86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PROBLEM LAWIN Z LUŹNEGO ŚNIEGU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0"/>
          <p:cNvSpPr txBox="1"/>
          <p:nvPr>
            <p:ph idx="1" type="subTitle"/>
          </p:nvPr>
        </p:nvSpPr>
        <p:spPr>
          <a:xfrm>
            <a:off x="71950" y="2549175"/>
            <a:ext cx="4219800" cy="23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DOTYCZY NAJCZĘŚCIEJ CAŁEGO OBSZARU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(OBEJMUJE WSZYSTKIE WYSTAWY)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WYSTĘPUJE W WARUNKACH PRZEKROCZENIA KRYTYCZNEJ ILOŚCI ŚNIEGU NA STOKACH STROMYCH I EKSTREMALNIE STROMYCH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OSIADANIE TRWA OD 1-3 DNI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/>
          <p:nvPr/>
        </p:nvSpPr>
        <p:spPr>
          <a:xfrm>
            <a:off x="0" y="859900"/>
            <a:ext cx="860400" cy="3663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-15925" y="859900"/>
            <a:ext cx="860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OPAD</a:t>
            </a:r>
            <a:endParaRPr b="1" i="1"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9614" y="708050"/>
            <a:ext cx="3908610" cy="38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>
            <p:ph type="title"/>
          </p:nvPr>
        </p:nvSpPr>
        <p:spPr>
          <a:xfrm>
            <a:off x="159250" y="1237025"/>
            <a:ext cx="4219800" cy="86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latin typeface="Arial"/>
                <a:ea typeface="Arial"/>
                <a:cs typeface="Arial"/>
                <a:sym typeface="Arial"/>
              </a:rPr>
              <a:t>ZAGĘSZCZENIE ŚNIEGU W OBRĘBIE NOWEJ WARSTWY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1"/>
          <p:cNvSpPr txBox="1"/>
          <p:nvPr>
            <p:ph idx="1" type="subTitle"/>
          </p:nvPr>
        </p:nvSpPr>
        <p:spPr>
          <a:xfrm>
            <a:off x="265500" y="2255600"/>
            <a:ext cx="4045200" cy="12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-317182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pl" sz="1800"/>
              <a:t>OSIADANIE</a:t>
            </a:r>
            <a:endParaRPr sz="1800"/>
          </a:p>
          <a:p>
            <a:pPr indent="-317182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pl" sz="1800"/>
              <a:t>WZROST SPÓJNOŚCI</a:t>
            </a:r>
            <a:endParaRPr sz="1800"/>
          </a:p>
          <a:p>
            <a:pPr indent="-317182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pl" sz="1800"/>
              <a:t>FORMOWANIE DESKI</a:t>
            </a:r>
            <a:endParaRPr sz="1800"/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/>
          <p:nvPr/>
        </p:nvSpPr>
        <p:spPr>
          <a:xfrm>
            <a:off x="0" y="859900"/>
            <a:ext cx="860400" cy="3663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-15925" y="859900"/>
            <a:ext cx="860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OPAD</a:t>
            </a:r>
            <a:endParaRPr b="1" i="1"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4">
            <a:alphaModFix/>
          </a:blip>
          <a:srcRect b="9983" l="8972" r="7958" t="0"/>
          <a:stretch/>
        </p:blipFill>
        <p:spPr>
          <a:xfrm>
            <a:off x="4665450" y="222550"/>
            <a:ext cx="4284550" cy="1166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 rotWithShape="1">
          <a:blip r:embed="rId5">
            <a:alphaModFix/>
          </a:blip>
          <a:srcRect b="15622" l="4462" r="7872" t="10343"/>
          <a:stretch/>
        </p:blipFill>
        <p:spPr>
          <a:xfrm>
            <a:off x="4665450" y="1389425"/>
            <a:ext cx="4284549" cy="12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1700" y="2738332"/>
            <a:ext cx="4219800" cy="225276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/>
        </p:nvSpPr>
        <p:spPr>
          <a:xfrm>
            <a:off x="809550" y="3470900"/>
            <a:ext cx="29571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TEMPO ZMIAN ZALEŻNE JEST OD: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14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RODZAJU OPADU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14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ZMIENNOŚCI OPADU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14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INTENSYWNOŚCI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14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TEMPERATURY W TRAKCIE I PO OPADZIE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333850" y="4703075"/>
            <a:ext cx="40452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STABILIZACJA NASTĘPUJE PO KILKU DNIACH…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860450" y="207325"/>
            <a:ext cx="3711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dk1"/>
                </a:solidFill>
              </a:rPr>
              <a:t>DESKI ZE ŚNIEGU LUŹNEGO</a:t>
            </a:r>
            <a:endParaRPr b="1"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