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Caveat"/>
      <p:regular r:id="rId42"/>
      <p:bold r:id="rId43"/>
    </p:embeddedFont>
    <p:embeddedFont>
      <p:font typeface="Playfair Display"/>
      <p:regular r:id="rId44"/>
      <p:bold r:id="rId45"/>
      <p:italic r:id="rId46"/>
      <p:boldItalic r:id="rId47"/>
    </p:embeddedFont>
    <p:embeddedFont>
      <p:font typeface="Lato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Caveat-regular.fntdata"/><Relationship Id="rId41" Type="http://schemas.openxmlformats.org/officeDocument/2006/relationships/slide" Target="slides/slide36.xml"/><Relationship Id="rId44" Type="http://schemas.openxmlformats.org/officeDocument/2006/relationships/font" Target="fonts/PlayfairDisplay-regular.fntdata"/><Relationship Id="rId43" Type="http://schemas.openxmlformats.org/officeDocument/2006/relationships/font" Target="fonts/Caveat-bold.fntdata"/><Relationship Id="rId46" Type="http://schemas.openxmlformats.org/officeDocument/2006/relationships/font" Target="fonts/PlayfairDisplay-italic.fntdata"/><Relationship Id="rId45" Type="http://schemas.openxmlformats.org/officeDocument/2006/relationships/font" Target="fonts/PlayfairDispl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regular.fntdata"/><Relationship Id="rId47" Type="http://schemas.openxmlformats.org/officeDocument/2006/relationships/font" Target="fonts/PlayfairDisplay-boldItalic.fntdata"/><Relationship Id="rId49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ee28574f7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ee28574f7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50abe263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50abe263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ac964da5e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ac964da5e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ac964da5e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ac964da5e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c964da5e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c964da5e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c964da5e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c964da5e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c964da5e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c964da5e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50abe263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250abe263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e28574f7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e28574f7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d77dd21e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d77dd21e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e28574f7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e28574f7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c964da5e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c964da5e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fbb82740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efbb82740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50abe26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250abe26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e28574f7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ee28574f7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ee28574f7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ee28574f7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ee28574f74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ee28574f7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ee28574f74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ee28574f74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7df8e96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7df8e96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ac964da5e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ac964da5e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e28574f7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ee28574f7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ac964da5ef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ac964da5ef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c964da5e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c964da5e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efbb82740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efbb82740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2db2e1a2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2db2e1a2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ee28574f74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ee28574f7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ee28574f74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ee28574f74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ee28574f7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ee28574f7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ac964da5e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ac964da5e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e28574f74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e28574f74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2cb0499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2cb0499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e28574f74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ee28574f74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d77dd21e2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d77dd21e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c964da5e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c964da5e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d77dd21e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d77dd21e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Relationship Id="rId4" Type="http://schemas.openxmlformats.org/officeDocument/2006/relationships/image" Target="../media/image4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44.jpg"/><Relationship Id="rId9" Type="http://schemas.openxmlformats.org/officeDocument/2006/relationships/image" Target="../media/image46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45.png"/><Relationship Id="rId5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avalanches.org/standards/snowpack-stability-frequency/" TargetMode="External"/><Relationship Id="rId4" Type="http://schemas.openxmlformats.org/officeDocument/2006/relationships/hyperlink" Target="https://www.avalanches.org/standards/snowpack-stability-frequency/" TargetMode="External"/><Relationship Id="rId9" Type="http://schemas.openxmlformats.org/officeDocument/2006/relationships/image" Target="../media/image8.png"/><Relationship Id="rId5" Type="http://schemas.openxmlformats.org/officeDocument/2006/relationships/hyperlink" Target="https://www.avalanches.org/standards/snowpack-stability-frequency/" TargetMode="External"/><Relationship Id="rId6" Type="http://schemas.openxmlformats.org/officeDocument/2006/relationships/hyperlink" Target="https://www.avalanches.org/standards/snowpack-stability-frequency/" TargetMode="External"/><Relationship Id="rId7" Type="http://schemas.openxmlformats.org/officeDocument/2006/relationships/hyperlink" Target="https://www.avalanches.org/standards/avalanche-size/" TargetMode="External"/><Relationship Id="rId8" Type="http://schemas.openxmlformats.org/officeDocument/2006/relationships/hyperlink" Target="https://www.avalanches.org/standards/avalanche-size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title"/>
          </p:nvPr>
        </p:nvSpPr>
        <p:spPr>
          <a:xfrm>
            <a:off x="103250" y="1708863"/>
            <a:ext cx="4204800" cy="71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solidFill>
                  <a:srgbClr val="BEB07C"/>
                </a:solidFill>
                <a:latin typeface="Arial"/>
                <a:ea typeface="Arial"/>
                <a:cs typeface="Arial"/>
                <a:sym typeface="Arial"/>
              </a:rPr>
              <a:t>KOMUNIKAT LAWINOWY</a:t>
            </a:r>
            <a:endParaRPr i="1" sz="2400">
              <a:solidFill>
                <a:srgbClr val="BEB0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0" y="2640525"/>
            <a:ext cx="4572000" cy="25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	COS PZA  BETLEJEMKA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latin typeface="Caveat"/>
                <a:ea typeface="Caveat"/>
                <a:cs typeface="Caveat"/>
                <a:sym typeface="Caveat"/>
              </a:rPr>
              <a:t>ZESTAWIENIE  MATERIAŁÓW DYDAKTYCZNYCH</a:t>
            </a:r>
            <a:endParaRPr sz="255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latin typeface="Caveat"/>
                <a:ea typeface="Caveat"/>
                <a:cs typeface="Caveat"/>
                <a:sym typeface="Caveat"/>
              </a:rPr>
              <a:t>Instruktor </a:t>
            </a:r>
            <a:r>
              <a:rPr lang="pl" sz="2550">
                <a:latin typeface="Caveat"/>
                <a:ea typeface="Caveat"/>
                <a:cs typeface="Caveat"/>
                <a:sym typeface="Caveat"/>
              </a:rPr>
              <a:t>PZA Zbyszek Tabaczyński</a:t>
            </a:r>
            <a:endParaRPr sz="2550"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veat"/>
                <a:ea typeface="Caveat"/>
                <a:cs typeface="Caveat"/>
                <a:sym typeface="Caveat"/>
              </a:rPr>
              <a:t>SPECJALIZACJA :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veat"/>
                <a:ea typeface="Caveat"/>
                <a:cs typeface="Caveat"/>
                <a:sym typeface="Caveat"/>
              </a:rPr>
              <a:t>NARCIARSTWO WYSOKOGÓRSKIE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veat"/>
                <a:ea typeface="Caveat"/>
                <a:cs typeface="Caveat"/>
                <a:sym typeface="Caveat"/>
              </a:rPr>
              <a:t>ALPINIZM JASKINIOWY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veat"/>
                <a:ea typeface="Caveat"/>
                <a:cs typeface="Caveat"/>
                <a:sym typeface="Caveat"/>
              </a:rPr>
              <a:t>KANIONING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" y="311700"/>
            <a:ext cx="1183125" cy="11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b="0" l="20653" r="18334" t="0"/>
          <a:stretch/>
        </p:blipFill>
        <p:spPr>
          <a:xfrm>
            <a:off x="4543450" y="0"/>
            <a:ext cx="4708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227400" y="344000"/>
            <a:ext cx="4045200" cy="424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Stabilność pokrywy śnieżnej</a:t>
            </a: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pl" sz="1400">
                <a:latin typeface="Arial"/>
                <a:ea typeface="Arial"/>
                <a:cs typeface="Arial"/>
                <a:sym typeface="Arial"/>
              </a:rPr>
              <a:t>to lokalna właściwość pokrywy śnieżnej opisująca skłonność pokrytego śniegiem zbocza do zejścia lawiny (Reuter i Schweizer, 2018). 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400">
                <a:latin typeface="Arial"/>
                <a:ea typeface="Arial"/>
                <a:cs typeface="Arial"/>
                <a:sym typeface="Arial"/>
              </a:rPr>
              <a:t>Stabilność pokrywy śnieżnej opisuje się za pomocą czterech klas: 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Char char="➢"/>
            </a:pP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bardzo słaba</a:t>
            </a:r>
            <a:endParaRPr i="1" sz="1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Char char="➢"/>
            </a:pP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słaba</a:t>
            </a:r>
            <a:endParaRPr i="1" sz="1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Char char="➢"/>
            </a:pP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umiarkowana</a:t>
            </a:r>
            <a:endParaRPr i="1" sz="1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Char char="➢"/>
            </a:pP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dobra - stabilna</a:t>
            </a:r>
            <a:endParaRPr i="1" sz="1400">
              <a:solidFill>
                <a:srgbClr val="FFFF00"/>
              </a:solidFill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14435" l="0" r="65229" t="0"/>
          <a:stretch/>
        </p:blipFill>
        <p:spPr>
          <a:xfrm>
            <a:off x="5488400" y="0"/>
            <a:ext cx="278586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0" y="1520925"/>
            <a:ext cx="4572000" cy="8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LAWINY - WIELKOŚĆ I ZASIĘG</a:t>
            </a:r>
            <a:endParaRPr sz="1800"/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15768" l="0" r="33307" t="0"/>
          <a:stretch/>
        </p:blipFill>
        <p:spPr>
          <a:xfrm>
            <a:off x="4661425" y="540925"/>
            <a:ext cx="4387326" cy="41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/>
          <p:nvPr/>
        </p:nvSpPr>
        <p:spPr>
          <a:xfrm>
            <a:off x="5791825" y="737425"/>
            <a:ext cx="998700" cy="3960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/>
        </p:nvSpPr>
        <p:spPr>
          <a:xfrm>
            <a:off x="224350" y="241300"/>
            <a:ext cx="4347600" cy="47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</a:rPr>
              <a:t>MAŁA LAWINA (ZSUW)</a:t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350">
                <a:solidFill>
                  <a:schemeClr val="dk1"/>
                </a:solidFill>
              </a:rPr>
              <a:t>POTENCJALNE USZKODZENIA</a:t>
            </a:r>
            <a:endParaRPr sz="13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Mało prawdopodobne, aby zasypała osobę, z wyjątkiem stref wybiegów o niekorzystnych warunkach terenowych (np. pułapki terenowe)</a:t>
            </a:r>
            <a:endParaRPr sz="1150">
              <a:solidFill>
                <a:schemeClr val="dk1"/>
              </a:solidFill>
            </a:endParaRPr>
          </a:p>
          <a:p>
            <a:pPr indent="0" lvl="0" marL="0" marR="139700" rtl="0" algn="ctr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b="1" i="1" lang="pl" sz="1150">
                <a:solidFill>
                  <a:srgbClr val="FFFF00"/>
                </a:solidFill>
              </a:rPr>
              <a:t>Na wyjątkowo stromym terenie niebezpieczeństwo  upadków przeważa nad niebezpieczeństwem zasypania.</a:t>
            </a:r>
            <a:endParaRPr b="1" i="1" sz="1150">
              <a:solidFill>
                <a:srgbClr val="FFFF00"/>
              </a:solidFill>
            </a:endParaRPr>
          </a:p>
          <a:p>
            <a:pPr indent="0" lvl="0" marL="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pl" sz="1350">
                <a:solidFill>
                  <a:schemeClr val="dk1"/>
                </a:solidFill>
              </a:rPr>
              <a:t>ZASIĘG</a:t>
            </a:r>
            <a:endParaRPr sz="1350">
              <a:solidFill>
                <a:schemeClr val="dk1"/>
              </a:solidFill>
            </a:endParaRPr>
          </a:p>
          <a:p>
            <a:pPr indent="0" lvl="0" marL="45720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pl" sz="1150">
                <a:solidFill>
                  <a:schemeClr val="dk1"/>
                </a:solidFill>
              </a:rPr>
              <a:t>Zatrzymuje się</a:t>
            </a:r>
            <a:r>
              <a:rPr lang="pl" sz="1150">
                <a:solidFill>
                  <a:schemeClr val="dk1"/>
                </a:solidFill>
              </a:rPr>
              <a:t> na stromych zboczach.</a:t>
            </a:r>
            <a:endParaRPr sz="1150">
              <a:solidFill>
                <a:schemeClr val="dk1"/>
              </a:solidFill>
            </a:endParaRPr>
          </a:p>
          <a:p>
            <a:pPr indent="0" lvl="0" marL="45720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pl" sz="1350">
                <a:solidFill>
                  <a:schemeClr val="dk1"/>
                </a:solidFill>
              </a:rPr>
              <a:t>TYPOWE WYMIARY</a:t>
            </a:r>
            <a:endParaRPr sz="13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Długość: 10-30 m</a:t>
            </a:r>
            <a:endParaRPr sz="11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Pojemność: 100 m³</a:t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703" y="241300"/>
            <a:ext cx="4143048" cy="23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700" y="2487175"/>
            <a:ext cx="4143048" cy="2438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/>
        </p:nvSpPr>
        <p:spPr>
          <a:xfrm>
            <a:off x="0" y="241300"/>
            <a:ext cx="3227100" cy="47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</a:rPr>
              <a:t>ŚREDNIA LAWINA</a:t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350">
                <a:solidFill>
                  <a:schemeClr val="dk1"/>
                </a:solidFill>
              </a:rPr>
              <a:t>POTENCJALNE USZKODZENIA</a:t>
            </a:r>
            <a:endParaRPr sz="13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Może zasypać, zranić lub zabić osobę</a:t>
            </a:r>
            <a:endParaRPr sz="11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Rozmiar  odpowiada typowej lawinie wywołanej przez narciarza.</a:t>
            </a:r>
            <a:endParaRPr sz="11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pl" sz="1350">
                <a:solidFill>
                  <a:schemeClr val="dk1"/>
                </a:solidFill>
              </a:rPr>
              <a:t>ZASIĘG</a:t>
            </a:r>
            <a:endParaRPr sz="13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Może sięgać końca odpowiednio stromego zbocza.</a:t>
            </a:r>
            <a:endParaRPr sz="11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pl" sz="1350">
                <a:solidFill>
                  <a:schemeClr val="dk1"/>
                </a:solidFill>
              </a:rPr>
              <a:t>TYPOWE WYMIARY</a:t>
            </a:r>
            <a:endParaRPr sz="13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Długość: 50-200 m</a:t>
            </a:r>
            <a:endParaRPr sz="115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</a:pPr>
            <a:r>
              <a:rPr lang="pl" sz="1150">
                <a:solidFill>
                  <a:schemeClr val="dk1"/>
                </a:solidFill>
              </a:rPr>
              <a:t>Objętość: 1000 m3</a:t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075" y="715050"/>
            <a:ext cx="5912177" cy="392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/>
        </p:nvSpPr>
        <p:spPr>
          <a:xfrm>
            <a:off x="98275" y="139700"/>
            <a:ext cx="3939300" cy="3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</a:rPr>
              <a:t>WIELKA LAWINA</a:t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POTENCJALNE USZKODZENIA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Może zasypać i niszczyć samochody, uszkadzać ciężarówki, niszczyć małe budynki i łamać drzewa.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Prawdopodobieństwo poważnych konsekwencji jest bardzo wysokie.</a:t>
            </a:r>
            <a:endParaRPr sz="1000">
              <a:solidFill>
                <a:schemeClr val="dk1"/>
              </a:solidFill>
            </a:endParaRPr>
          </a:p>
          <a:p>
            <a:pPr indent="0" lvl="0" marL="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ZASIĘG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Może pokonywać płaski teren (znacznie poniżej 30°) na dystansie mniejszym niż 50 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TYPOWE WYMIARY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Długość: kilka 100 m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Objętość: 10'000 m3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525" y="863200"/>
            <a:ext cx="4923725" cy="32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/>
        </p:nvSpPr>
        <p:spPr>
          <a:xfrm>
            <a:off x="245700" y="101600"/>
            <a:ext cx="4013100" cy="4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</a:rPr>
              <a:t>BARDZO DUŻA LAWINA</a:t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POTENCJALNE USZKODZENIA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Może zasypać i niszczyć ciężarówki i pociągi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Może niszczyć dość duże budynki i małe obszary leśne.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Bardzo duże lawiny mogą wystąpić na poziomie zagrożenia 3 - znaczne i są typowe w okresach o poziomach zagrożenia 4-wysokim i 5-bardzo wysokim.</a:t>
            </a:r>
            <a:endParaRPr sz="1000">
              <a:solidFill>
                <a:schemeClr val="dk1"/>
              </a:solidFill>
            </a:endParaRPr>
          </a:p>
          <a:p>
            <a:pPr indent="0" lvl="0" marL="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ZASIĘG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Pokonuje płaski teren (znacznie poniżej 30°) na dystansie większym niż 50 m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Może sięgać dna doliny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TYPOWE WYMIARY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Długość: 1-2 km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Objętość: 100'000 m3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4600" y="914400"/>
            <a:ext cx="4826998" cy="362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/>
        </p:nvSpPr>
        <p:spPr>
          <a:xfrm>
            <a:off x="190500" y="485350"/>
            <a:ext cx="3582300" cy="4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</a:rPr>
              <a:t>NIEZWYKLE DUŻA LAWINA</a:t>
            </a:r>
            <a:endParaRPr b="1"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POTENCJALNE USZKODZENIA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Może dewastować krajobraz i ma katastrofalny potencjał destrukcyjny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Typowe dla poziomu zagrożenia 5 – bardzo wysoki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ZASIĘG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Dociera do dna doliny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Największa znana lawina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TYPOWE WYMIARY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Długość: &gt; 2 km</a:t>
            </a:r>
            <a:endParaRPr sz="1000">
              <a:solidFill>
                <a:schemeClr val="dk1"/>
              </a:solidFill>
            </a:endParaRPr>
          </a:p>
          <a:p>
            <a:pPr indent="-228600" lvl="0" marL="457200" marR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pl" sz="1000">
                <a:solidFill>
                  <a:schemeClr val="dk1"/>
                </a:solidFill>
              </a:rPr>
              <a:t>Objętość: &gt; 100'000 m3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6600" y="457200"/>
            <a:ext cx="5218800" cy="4163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idx="1" type="subTitle"/>
          </p:nvPr>
        </p:nvSpPr>
        <p:spPr>
          <a:xfrm>
            <a:off x="265500" y="1181400"/>
            <a:ext cx="4045200" cy="3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4300">
                <a:solidFill>
                  <a:srgbClr val="FFFF00"/>
                </a:solidFill>
              </a:rPr>
              <a:t>PIRAMIDA INFORMACJI W KOMUNIKACIE LAWINOWYM:</a:t>
            </a:r>
            <a:endParaRPr b="1" i="1" sz="43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4300">
              <a:solidFill>
                <a:srgbClr val="FFFF00"/>
              </a:solidFill>
            </a:endParaRPr>
          </a:p>
          <a:p>
            <a:pPr indent="-317341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➢"/>
            </a:pPr>
            <a:r>
              <a:rPr lang="pl" sz="4300">
                <a:solidFill>
                  <a:srgbClr val="FFFF00"/>
                </a:solidFill>
              </a:rPr>
              <a:t>JAK BARDZO JEST NIEBEZPIECZNIE ?</a:t>
            </a:r>
            <a:endParaRPr sz="4300">
              <a:solidFill>
                <a:srgbClr val="FFFF00"/>
              </a:solidFill>
            </a:endParaRPr>
          </a:p>
          <a:p>
            <a:pPr indent="-317341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➢"/>
            </a:pPr>
            <a:r>
              <a:rPr lang="pl" sz="4300">
                <a:solidFill>
                  <a:srgbClr val="FFFF00"/>
                </a:solidFill>
              </a:rPr>
              <a:t>CO JEST PRZYCZYNĄ I PROBLEMEM ?</a:t>
            </a:r>
            <a:endParaRPr sz="4300">
              <a:solidFill>
                <a:srgbClr val="FFFF00"/>
              </a:solidFill>
            </a:endParaRPr>
          </a:p>
          <a:p>
            <a:pPr indent="-317341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Char char="➢"/>
            </a:pPr>
            <a:r>
              <a:rPr lang="pl" sz="4300">
                <a:solidFill>
                  <a:srgbClr val="FFFF00"/>
                </a:solidFill>
              </a:rPr>
              <a:t>GDZIE TO NIEBEZPIECZEŃSTWO WYSTĘPUJE ?</a:t>
            </a:r>
            <a:endParaRPr sz="4300">
              <a:solidFill>
                <a:srgbClr val="FFFF00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FFFF00"/>
              </a:solidFill>
            </a:endParaRPr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3">
            <a:alphaModFix/>
          </a:blip>
          <a:srcRect b="24248" l="15755" r="15925" t="0"/>
          <a:stretch/>
        </p:blipFill>
        <p:spPr>
          <a:xfrm>
            <a:off x="4800600" y="952801"/>
            <a:ext cx="4115187" cy="3733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6200700" y="2183525"/>
            <a:ext cx="13206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STOPIEŃ</a:t>
            </a:r>
            <a:endParaRPr sz="180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5640600" y="3212725"/>
            <a:ext cx="23811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GŁÓWNY</a:t>
            </a:r>
            <a:r>
              <a:rPr lang="pl" sz="180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 PROBLEM </a:t>
            </a:r>
            <a:endParaRPr sz="180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5616050" y="3777725"/>
            <a:ext cx="25824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OPIS ZAGROŻENIA</a:t>
            </a:r>
            <a:r>
              <a:rPr lang="pl" sz="180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5692250" y="4468325"/>
            <a:ext cx="2327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272727"/>
                </a:solidFill>
                <a:latin typeface="Lato"/>
                <a:ea typeface="Lato"/>
                <a:cs typeface="Lato"/>
                <a:sym typeface="Lato"/>
              </a:rPr>
              <a:t>OPIS POKRYWY ŚNIEŻNEJ </a:t>
            </a:r>
            <a:endParaRPr sz="1800">
              <a:solidFill>
                <a:srgbClr val="2727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214050" y="672350"/>
            <a:ext cx="4045200" cy="52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WZROST</a:t>
            </a:r>
            <a:r>
              <a:rPr i="1" lang="pl" sz="1800">
                <a:latin typeface="Arial"/>
                <a:ea typeface="Arial"/>
                <a:cs typeface="Arial"/>
                <a:sym typeface="Arial"/>
              </a:rPr>
              <a:t> WYKŁADNICZY !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0"/>
          <p:cNvSpPr txBox="1"/>
          <p:nvPr>
            <p:ph idx="1" type="subTitle"/>
          </p:nvPr>
        </p:nvSpPr>
        <p:spPr>
          <a:xfrm>
            <a:off x="0" y="1531650"/>
            <a:ext cx="45720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72678"/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PRAWDOPODOBIEŃSTWO WYZWOLENIA LAWINY PODWAJA SIĘ WRAZ Z KOLEJNYM  STOPNIEM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85640"/>
              <a:buNone/>
            </a:pPr>
            <a:r>
              <a:t/>
            </a:r>
            <a:endParaRPr sz="1188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85640"/>
              <a:buNone/>
            </a:pPr>
            <a:r>
              <a:t/>
            </a:r>
            <a:endParaRPr sz="1188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85640"/>
              <a:buNone/>
            </a:pPr>
            <a:r>
              <a:rPr lang="pl" sz="11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WRAZ ZE WZROSTEM STOPNIA:</a:t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85640"/>
              <a:buNone/>
            </a:pPr>
            <a:r>
              <a:t/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72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11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STABILNOŚĆ POKRYWY ŚNIEŻNEJ MALEJE</a:t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72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11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OBCIĄŻENIE NIEZBĘDNE DO  WYWOŁANIA LAWINY MALEJE</a:t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72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11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LICZBA POTENCJALNYCH MIEJSC  WYZWOLENIA ROŚNIE</a:t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72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11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ILOŚĆ LAWIN - OBJĘTOŚĆ, MASA I ZASIĘG ROŚNIE</a:t>
            </a:r>
            <a:endParaRPr sz="11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325" y="4176075"/>
            <a:ext cx="3150576" cy="7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4">
            <a:alphaModFix/>
          </a:blip>
          <a:srcRect b="0" l="11446" r="12705" t="6385"/>
          <a:stretch/>
        </p:blipFill>
        <p:spPr>
          <a:xfrm>
            <a:off x="4876800" y="302575"/>
            <a:ext cx="4111877" cy="38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0" y="147425"/>
            <a:ext cx="4572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Lato"/>
              <a:buChar char="➢"/>
            </a:pPr>
            <a:r>
              <a:rPr b="1"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JAK BARDZO JEST NIEBEZPIECZNIE ?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type="title"/>
          </p:nvPr>
        </p:nvSpPr>
        <p:spPr>
          <a:xfrm>
            <a:off x="0" y="592675"/>
            <a:ext cx="45285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PRAWDOPODOBIEŃSTWO WYZWOLENIA LAWINY W OBSZARZE NIESTABILNYM</a:t>
            </a:r>
            <a:endParaRPr sz="1400"/>
          </a:p>
        </p:txBody>
      </p:sp>
      <p:sp>
        <p:nvSpPr>
          <p:cNvPr id="219" name="Google Shape;219;p31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/>
          </a:blip>
          <a:srcRect b="0" l="0" r="0" t="23442"/>
          <a:stretch/>
        </p:blipFill>
        <p:spPr>
          <a:xfrm>
            <a:off x="4648200" y="1290475"/>
            <a:ext cx="4396151" cy="272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/>
          <p:nvPr/>
        </p:nvSpPr>
        <p:spPr>
          <a:xfrm>
            <a:off x="5426625" y="3392050"/>
            <a:ext cx="707700" cy="61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5536725" y="3501850"/>
            <a:ext cx="59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1"/>
          <p:cNvSpPr/>
          <p:nvPr/>
        </p:nvSpPr>
        <p:spPr>
          <a:xfrm>
            <a:off x="5447775" y="1290475"/>
            <a:ext cx="707700" cy="697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31"/>
          <p:cNvSpPr/>
          <p:nvPr/>
        </p:nvSpPr>
        <p:spPr>
          <a:xfrm>
            <a:off x="5426625" y="2021325"/>
            <a:ext cx="707700" cy="61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31"/>
          <p:cNvSpPr/>
          <p:nvPr/>
        </p:nvSpPr>
        <p:spPr>
          <a:xfrm>
            <a:off x="5426625" y="2664550"/>
            <a:ext cx="707700" cy="697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5536725" y="2850688"/>
            <a:ext cx="59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5536725" y="2111850"/>
            <a:ext cx="59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40%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5557875" y="1442880"/>
            <a:ext cx="59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60%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0"/>
            <a:ext cx="9144001" cy="385524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5464200" y="1438450"/>
            <a:ext cx="3603600" cy="2736900"/>
          </a:xfrm>
          <a:prstGeom prst="flowChartAlternateProcess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5651400" y="1514650"/>
            <a:ext cx="3534000" cy="27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0441"/>
              <a:buNone/>
            </a:pPr>
            <a:r>
              <a:rPr lang="pl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EUROPEJSKA </a:t>
            </a:r>
            <a:r>
              <a:rPr lang="pl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PIĘCIOSTOPNIOWA</a:t>
            </a:r>
            <a:r>
              <a:rPr lang="pl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SKALA</a:t>
            </a:r>
            <a:r>
              <a:rPr lang="pl" sz="12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59782"/>
              <a:buNone/>
            </a:pPr>
            <a:r>
              <a:rPr lang="pl" sz="1150">
                <a:latin typeface="Arial"/>
                <a:ea typeface="Arial"/>
                <a:cs typeface="Arial"/>
                <a:sym typeface="Arial"/>
              </a:rPr>
              <a:t>W 1993 roku Europejskie Służby Ostrzegania Lawinowego zgodziły się na wprowadzenie jednolitej skali zagrożenia lawinowego. Powszechna skala określa poziom zagrożenia na podstawie prawdopodobieństwa i wielkości lawin. Pełny opis skali zawiera także dodatkowe informacje dotyczące typowych cech, zaleceń i skutków.</a:t>
            </a:r>
            <a:endParaRPr sz="12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62500"/>
              <a:buNone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PODSTAWOWYM CELEM EUROPEJSKIEJ SŁUŻBY OSTRZEGANIA LAWINOWEGO (EAWS) JEST WSPIERANIE SWOICH CZŁONKÓW W ZAPOBIEGANIU OFIAROM ŚMIERTELNYM I SZKODOM SPOWODOWANYM PRZEZ LAWINY. REALIZUJE TO POPRZEZ ZAPEWNIENIE SPOŁECZEŃSTWU WYDAJNYCH I SKUTECZNYCH USŁUG PROGNOZOWANIA LAWIN I OSTRZEGANIA O NICH.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31550" y="1438450"/>
            <a:ext cx="4662300" cy="691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165650" y="1590850"/>
            <a:ext cx="44520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EUROPEJSKIE STOWARZYSZENIE SŁUŻB LAWINOWYCH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3900" y="0"/>
            <a:ext cx="410100" cy="4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type="title"/>
          </p:nvPr>
        </p:nvSpPr>
        <p:spPr>
          <a:xfrm>
            <a:off x="265500" y="709700"/>
            <a:ext cx="4045200" cy="5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2"/>
          <p:cNvSpPr txBox="1"/>
          <p:nvPr>
            <p:ph idx="1" type="subTitle"/>
          </p:nvPr>
        </p:nvSpPr>
        <p:spPr>
          <a:xfrm>
            <a:off x="2100" y="152400"/>
            <a:ext cx="45720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 ZAKRES NASZEGO ODDZIAŁYWANIA NA POKRYWĘ </a:t>
            </a: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ŚNIEŻNĄ.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 b="0" l="0" r="0" t="11520"/>
          <a:stretch/>
        </p:blipFill>
        <p:spPr>
          <a:xfrm>
            <a:off x="4999051" y="709700"/>
            <a:ext cx="3611549" cy="39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4">
            <a:alphaModFix/>
          </a:blip>
          <a:srcRect b="0" l="11324" r="0" t="5078"/>
          <a:stretch/>
        </p:blipFill>
        <p:spPr>
          <a:xfrm>
            <a:off x="412550" y="905175"/>
            <a:ext cx="3783499" cy="353912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 txBox="1"/>
          <p:nvPr/>
        </p:nvSpPr>
        <p:spPr>
          <a:xfrm>
            <a:off x="150850" y="4668600"/>
            <a:ext cx="40452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1"/>
                </a:solidFill>
              </a:rPr>
              <a:t>ODDZIAŁYWANIE NA POKRYWĘ ŚNIEŻNĄ 40 - 60 cm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75" y="544838"/>
            <a:ext cx="4247125" cy="31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900" y="561175"/>
            <a:ext cx="4210952" cy="315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 b="0" l="2506" r="0" t="31558"/>
          <a:stretch/>
        </p:blipFill>
        <p:spPr>
          <a:xfrm>
            <a:off x="1032325" y="74950"/>
            <a:ext cx="6960031" cy="258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962700" y="2662300"/>
            <a:ext cx="73710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 przypadku, miękkich desek śnieżnych wytrzymałość bazowa i graniczna 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są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słabe i z tego powodu lawiny są wyzwalane przy bardzo małym napięciu dodatkowym.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952875" y="3730850"/>
            <a:ext cx="7176900" cy="11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 przypadku, twardych  desek mamy 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 czynienia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z dużą wytrzymałością graniczną i ograniczoną wytrzymałością bazową.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Mogą tu występować bardzo wysokie napięcia pokrywy śnieżnej, które prowadzą do obrywu  za sprawą znacznych napięć dodatkowych.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type="title"/>
          </p:nvPr>
        </p:nvSpPr>
        <p:spPr>
          <a:xfrm>
            <a:off x="265500" y="1922750"/>
            <a:ext cx="4045200" cy="19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wytrzymałość słaba 5%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średnia 30%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mocna 65%</a:t>
            </a:r>
            <a:endParaRPr/>
          </a:p>
        </p:txBody>
      </p:sp>
      <p:pic>
        <p:nvPicPr>
          <p:cNvPr id="256" name="Google Shape;2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4545"/>
            <a:ext cx="4572001" cy="72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850" y="180175"/>
            <a:ext cx="3188776" cy="479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>
            <p:ph type="title"/>
          </p:nvPr>
        </p:nvSpPr>
        <p:spPr>
          <a:xfrm>
            <a:off x="185375" y="1949900"/>
            <a:ext cx="4045200" cy="167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wytrzymałość słaba 10%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średnia 60%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mocna 30% </a:t>
            </a:r>
            <a:endParaRPr/>
          </a:p>
        </p:txBody>
      </p:sp>
      <p:sp>
        <p:nvSpPr>
          <p:cNvPr id="263" name="Google Shape;263;p36"/>
          <p:cNvSpPr txBox="1"/>
          <p:nvPr>
            <p:ph idx="1" type="subTitle"/>
          </p:nvPr>
        </p:nvSpPr>
        <p:spPr>
          <a:xfrm>
            <a:off x="185375" y="3972550"/>
            <a:ext cx="40452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5175"/>
            <a:ext cx="4572000" cy="6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850" y="152225"/>
            <a:ext cx="3210074" cy="483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type="title"/>
          </p:nvPr>
        </p:nvSpPr>
        <p:spPr>
          <a:xfrm>
            <a:off x="261850" y="1967125"/>
            <a:ext cx="4045200" cy="175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wytrzymałość słaba 20%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średnia 60%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-3457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mocna 20%</a:t>
            </a:r>
            <a:endParaRPr/>
          </a:p>
        </p:txBody>
      </p:sp>
      <p:pic>
        <p:nvPicPr>
          <p:cNvPr id="271" name="Google Shape;2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7"/>
            <a:ext cx="4568901" cy="76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625" y="152400"/>
            <a:ext cx="3215049" cy="483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title"/>
          </p:nvPr>
        </p:nvSpPr>
        <p:spPr>
          <a:xfrm>
            <a:off x="417350" y="2277700"/>
            <a:ext cx="4045200" cy="17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wytrzymałość słaba 40%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średnia 60%</a:t>
            </a:r>
            <a:endParaRPr b="0" sz="2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lang="pl" sz="2050">
                <a:latin typeface="Arial"/>
                <a:ea typeface="Arial"/>
                <a:cs typeface="Arial"/>
                <a:sym typeface="Arial"/>
              </a:rPr>
              <a:t> wytrzymałość mocna 0%</a:t>
            </a:r>
            <a:endParaRPr/>
          </a:p>
        </p:txBody>
      </p:sp>
      <p:pic>
        <p:nvPicPr>
          <p:cNvPr id="278" name="Google Shape;2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600" y="120175"/>
            <a:ext cx="3257999" cy="490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1511"/>
            <a:ext cx="4572000" cy="1181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/>
          <p:nvPr>
            <p:ph type="title"/>
          </p:nvPr>
        </p:nvSpPr>
        <p:spPr>
          <a:xfrm>
            <a:off x="2100" y="724200"/>
            <a:ext cx="4572000" cy="88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INFORMACJA W KOMUNIKACIE LAWINOWYM</a:t>
            </a:r>
            <a:endParaRPr sz="2400"/>
          </a:p>
        </p:txBody>
      </p:sp>
      <p:sp>
        <p:nvSpPr>
          <p:cNvPr id="285" name="Google Shape;285;p39"/>
          <p:cNvSpPr txBox="1"/>
          <p:nvPr>
            <p:ph idx="1" type="subTitle"/>
          </p:nvPr>
        </p:nvSpPr>
        <p:spPr>
          <a:xfrm>
            <a:off x="0" y="2647275"/>
            <a:ext cx="4572000" cy="17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JAKI MAMY GŁÓWNY PROBLEM LAWINOWY?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NA JAKICH WYSTAWACH  WYSTĘPUJE 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OD JAKIEJ WYSOKOŚCI WYSTĘPUJE ?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59509"/>
            <a:ext cx="4572000" cy="234421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/>
        </p:nvSpPr>
        <p:spPr>
          <a:xfrm>
            <a:off x="0" y="1691175"/>
            <a:ext cx="45720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UPORZĄDKOWANIE INFORMACJI W PRZEKAZIE  WIZUALNYM WYNIKA ZE SPOSOBU OCENY SYTUACJI.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780" y="2795025"/>
            <a:ext cx="1317019" cy="114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547" y="2795025"/>
            <a:ext cx="1317021" cy="114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4136" y="2801000"/>
            <a:ext cx="1284434" cy="111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575" y="2795025"/>
            <a:ext cx="1317021" cy="114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0496" y="2795025"/>
            <a:ext cx="1317021" cy="114333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 txBox="1"/>
          <p:nvPr/>
        </p:nvSpPr>
        <p:spPr>
          <a:xfrm>
            <a:off x="614525" y="553675"/>
            <a:ext cx="7451100" cy="13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-37877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Lato"/>
              <a:buChar char="➢"/>
            </a:pPr>
            <a:r>
              <a:rPr lang="pl" sz="4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CO JEST PRZYCZYNĄ I PROBLEMEM ?</a:t>
            </a:r>
            <a:endParaRPr sz="43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7877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Lato"/>
              <a:buChar char="➢"/>
            </a:pPr>
            <a:r>
              <a:rPr lang="pl" sz="4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CZY MOŻEMY ROZPOZNAĆ  PROBLEM  ?</a:t>
            </a:r>
            <a:endParaRPr sz="43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8">
            <a:alphaModFix/>
          </a:blip>
          <a:srcRect b="0" l="16555" r="0" t="0"/>
          <a:stretch/>
        </p:blipFill>
        <p:spPr>
          <a:xfrm>
            <a:off x="7741990" y="2800983"/>
            <a:ext cx="1387435" cy="111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30612" y="2800990"/>
            <a:ext cx="1208340" cy="114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233" y="1139753"/>
            <a:ext cx="6771218" cy="355307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1"/>
          <p:cNvSpPr txBox="1"/>
          <p:nvPr/>
        </p:nvSpPr>
        <p:spPr>
          <a:xfrm>
            <a:off x="969225" y="247025"/>
            <a:ext cx="60999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Lato"/>
              <a:buChar char="➢"/>
            </a:pPr>
            <a:r>
              <a:rPr b="1"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GDZIE TO NIEBEZPIECZEŃSTWO WYSTĘPUJE ?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6" name="Google Shape;3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5008" y="1139753"/>
            <a:ext cx="1935442" cy="190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5">
            <a:alphaModFix/>
          </a:blip>
          <a:srcRect b="0" l="53360" r="0" t="8934"/>
          <a:stretch/>
        </p:blipFill>
        <p:spPr>
          <a:xfrm>
            <a:off x="5805008" y="3000313"/>
            <a:ext cx="1935441" cy="1692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-434650" y="-11275"/>
            <a:ext cx="5027100" cy="38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KOMUNIKAT LAWINOWY</a:t>
            </a:r>
            <a:endParaRPr i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INFORMUJE  O ZAGROŻENIU.</a:t>
            </a:r>
            <a:endParaRPr i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JEST TO PROGNOZA </a:t>
            </a:r>
            <a:r>
              <a:rPr i="1" lang="pl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SPORZĄDZONA</a:t>
            </a:r>
            <a:r>
              <a:rPr i="1" lang="pl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NA KOLEJNY DZIEŃ</a:t>
            </a:r>
            <a:endParaRPr i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 u="sng">
                <a:latin typeface="Arial"/>
                <a:ea typeface="Arial"/>
                <a:cs typeface="Arial"/>
                <a:sym typeface="Arial"/>
              </a:rPr>
              <a:t>Stopień zagrożenia lawinowego jest funkcją</a:t>
            </a:r>
            <a:r>
              <a:rPr b="0" i="1" lang="pl" sz="1400" u="sng"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400" u="sng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400" u="sng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>
                <a:solidFill>
                  <a:srgbClr val="FFFF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stabilności</a:t>
            </a:r>
            <a:r>
              <a:rPr b="0" i="1" lang="pl" sz="14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 pokrywy śnieżnej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>
                <a:solidFill>
                  <a:srgbClr val="FFFF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rozkładu</a:t>
            </a:r>
            <a:r>
              <a:rPr b="0" i="1" lang="pl" sz="14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 rozmieszczenia stabilności pokrywy śnieżnej</a:t>
            </a:r>
            <a:r>
              <a:rPr b="0" i="1" lang="pl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pl" sz="1400">
                <a:solidFill>
                  <a:srgbClr val="FFFF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wielkości</a:t>
            </a:r>
            <a:r>
              <a:rPr b="0" i="1" lang="pl" sz="14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 lawiny</a:t>
            </a:r>
            <a:r>
              <a:rPr b="0" i="1" lang="pl" sz="1400"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7" name="Google Shape;87;p15"/>
          <p:cNvSpPr txBox="1"/>
          <p:nvPr>
            <p:ph idx="1" type="subTitle"/>
          </p:nvPr>
        </p:nvSpPr>
        <p:spPr>
          <a:xfrm>
            <a:off x="99275" y="4077125"/>
            <a:ext cx="4348800" cy="10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/>
              <a:t>W KOMUNIKATACH LAWINOWYCH DLA TATR POMINIĘTY JEST  5  STOPIEŃ</a:t>
            </a:r>
            <a:endParaRPr b="1" i="1" sz="1400"/>
          </a:p>
        </p:txBody>
      </p:sp>
      <p:sp>
        <p:nvSpPr>
          <p:cNvPr id="88" name="Google Shape;88;p15"/>
          <p:cNvSpPr txBox="1"/>
          <p:nvPr/>
        </p:nvSpPr>
        <p:spPr>
          <a:xfrm>
            <a:off x="99275" y="3429600"/>
            <a:ext cx="42576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WRAZ ZE WZROSTEM STOPNIA, ROŚNIE PRAWDOPODOBIEŃSTWO WYZWOLENIA LAWINY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8200" y="838200"/>
            <a:ext cx="4396151" cy="35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25" y="226457"/>
            <a:ext cx="8156324" cy="223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25" y="2571750"/>
            <a:ext cx="8156326" cy="23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/>
        </p:nvSpPr>
        <p:spPr>
          <a:xfrm>
            <a:off x="0" y="1789475"/>
            <a:ext cx="8787600" cy="3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</a:t>
            </a:r>
            <a:r>
              <a:rPr i="1" lang="pl" sz="30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</a:t>
            </a:r>
            <a:r>
              <a:rPr i="1" lang="pl" sz="30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totą pokrywy śnieżnej jest jej nieregularność.</a:t>
            </a:r>
            <a:endParaRPr i="1" sz="30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3200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30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Werner Munter</a:t>
            </a:r>
            <a:endParaRPr i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type="title"/>
          </p:nvPr>
        </p:nvSpPr>
        <p:spPr>
          <a:xfrm>
            <a:off x="82500" y="330075"/>
            <a:ext cx="4228200" cy="86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l" sz="1400">
                <a:latin typeface="Arial"/>
                <a:ea typeface="Arial"/>
                <a:cs typeface="Arial"/>
                <a:sym typeface="Arial"/>
              </a:rPr>
              <a:t>TRATEGIE ZARZĄDZANIA RYZYKIEM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 I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 PODEJMOWANIA KLUCZOWYCH DECYZJI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4"/>
          <p:cNvSpPr txBox="1"/>
          <p:nvPr>
            <p:ph idx="1" type="subTitle"/>
          </p:nvPr>
        </p:nvSpPr>
        <p:spPr>
          <a:xfrm>
            <a:off x="265500" y="1978775"/>
            <a:ext cx="4045200" cy="15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lang="pl" sz="1400"/>
              <a:t>METODA FILTRACJI 3X3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lang="pl" sz="1400"/>
              <a:t>METODA REDUKCJI</a:t>
            </a:r>
            <a:endParaRPr b="1"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lang="pl" sz="1400"/>
              <a:t>OCENA RYZYKA   D X C - M =R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325" name="Google Shape;3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04218"/>
            <a:ext cx="4571998" cy="3428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 txBox="1"/>
          <p:nvPr>
            <p:ph type="title"/>
          </p:nvPr>
        </p:nvSpPr>
        <p:spPr>
          <a:xfrm>
            <a:off x="58625" y="151275"/>
            <a:ext cx="4425600" cy="19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714"/>
              <a:buNone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KIEDY </a:t>
            </a:r>
            <a:r>
              <a:rPr i="1" lang="pl" sz="1400">
                <a:latin typeface="Arial"/>
                <a:ea typeface="Arial"/>
                <a:cs typeface="Arial"/>
                <a:sym typeface="Arial"/>
              </a:rPr>
              <a:t>REZYGNOWAĆ ZE STOKÓW STROMYCH I EKSTREMALNIE STROMYCH …?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714"/>
              <a:buNone/>
            </a:pPr>
            <a:r>
              <a:t/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714"/>
              <a:buNone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ELEMENTARNA METODA REDUKCJI RYZYKA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714"/>
              <a:buNone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“ STÓJ  ALBO </a:t>
            </a:r>
            <a:r>
              <a:rPr i="1" lang="pl" sz="1400">
                <a:latin typeface="Arial"/>
                <a:ea typeface="Arial"/>
                <a:cs typeface="Arial"/>
                <a:sym typeface="Arial"/>
              </a:rPr>
              <a:t>IDŹ </a:t>
            </a:r>
            <a:r>
              <a:rPr i="1" lang="pl" sz="1400">
                <a:latin typeface="Arial"/>
                <a:ea typeface="Arial"/>
                <a:cs typeface="Arial"/>
                <a:sym typeface="Arial"/>
              </a:rPr>
              <a:t>”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0714"/>
              <a:buNone/>
            </a:pPr>
            <a:r>
              <a:t/>
            </a:r>
            <a:endParaRPr i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5"/>
          <p:cNvSpPr txBox="1"/>
          <p:nvPr>
            <p:ph idx="1" type="subTitle"/>
          </p:nvPr>
        </p:nvSpPr>
        <p:spPr>
          <a:xfrm>
            <a:off x="381000" y="2053000"/>
            <a:ext cx="4252800" cy="25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550">
                <a:solidFill>
                  <a:srgbClr val="FF0000"/>
                </a:solidFill>
              </a:rPr>
              <a:t>RE</a:t>
            </a:r>
            <a:r>
              <a:rPr b="1" i="1" lang="pl" sz="2550">
                <a:solidFill>
                  <a:srgbClr val="FF0000"/>
                </a:solidFill>
              </a:rPr>
              <a:t>ZYGNACJA ZE STOKÓW &gt; 30 STOPNI</a:t>
            </a:r>
            <a:endParaRPr b="1" i="1" sz="25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55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550">
                <a:solidFill>
                  <a:srgbClr val="FF9900"/>
                </a:solidFill>
              </a:rPr>
              <a:t>REZYGNACJA ZE STOKÓW  &gt; 35 STOPNI</a:t>
            </a:r>
            <a:endParaRPr b="1" i="1" sz="2550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55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550">
                <a:solidFill>
                  <a:srgbClr val="FFFF00"/>
                </a:solidFill>
              </a:rPr>
              <a:t>REZYGNACJA ZE STOKÓW  &gt; 40 STOPNI</a:t>
            </a:r>
            <a:endParaRPr b="1" i="1" sz="255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550">
              <a:solidFill>
                <a:srgbClr val="00FF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550">
                <a:solidFill>
                  <a:srgbClr val="00FF00"/>
                </a:solidFill>
              </a:rPr>
              <a:t>REZYGNACJA ZE STOKÓW WSKAZANYCH W KOMUNIKACIE JAKO NIEKORZYSTNE</a:t>
            </a:r>
            <a:endParaRPr b="1" i="1" sz="2550">
              <a:solidFill>
                <a:srgbClr val="00FF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/>
              <a:t> </a:t>
            </a:r>
            <a:endParaRPr sz="2550"/>
          </a:p>
        </p:txBody>
      </p:sp>
      <p:pic>
        <p:nvPicPr>
          <p:cNvPr id="332" name="Google Shape;3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900" y="1322306"/>
            <a:ext cx="4425601" cy="338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52400"/>
            <a:ext cx="795956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600" y="533400"/>
            <a:ext cx="5705200" cy="42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/>
        </p:nvSpPr>
        <p:spPr>
          <a:xfrm>
            <a:off x="1804700" y="78900"/>
            <a:ext cx="5705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https://lawiny.topr.pl/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veat"/>
                <a:ea typeface="Caveat"/>
                <a:cs typeface="Caveat"/>
                <a:sym typeface="Caveat"/>
              </a:rPr>
              <a:t>Dziękuje za uwagę.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250" y="190500"/>
            <a:ext cx="4674647" cy="118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4250" y="1371234"/>
            <a:ext cx="4674651" cy="118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166" y="3739414"/>
            <a:ext cx="4658296" cy="118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4250" y="2555254"/>
            <a:ext cx="4674647" cy="118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000" y="38100"/>
            <a:ext cx="752475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>
            <p:ph type="title"/>
          </p:nvPr>
        </p:nvSpPr>
        <p:spPr>
          <a:xfrm>
            <a:off x="4443524" y="932210"/>
            <a:ext cx="1176000" cy="4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rgbClr val="FF0000"/>
                </a:solidFill>
              </a:rPr>
              <a:t>temperatura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4446864" y="1941060"/>
            <a:ext cx="1384200" cy="4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/>
              <a:t>opad śniegu </a:t>
            </a:r>
            <a:endParaRPr/>
          </a:p>
        </p:txBody>
      </p:sp>
      <p:sp>
        <p:nvSpPr>
          <p:cNvPr id="101" name="Google Shape;101;p16"/>
          <p:cNvSpPr txBox="1"/>
          <p:nvPr>
            <p:ph type="title"/>
          </p:nvPr>
        </p:nvSpPr>
        <p:spPr>
          <a:xfrm>
            <a:off x="4323627" y="3407100"/>
            <a:ext cx="1776000" cy="4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rgbClr val="00FF00"/>
                </a:solidFill>
              </a:rPr>
              <a:t>kierunek wiatru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4446864" y="3892927"/>
            <a:ext cx="1384200" cy="4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rgbClr val="0000FF"/>
                </a:solidFill>
              </a:rPr>
              <a:t>Prędkość wiatru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76200" y="1093850"/>
            <a:ext cx="41790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STOPIEŃ ZAGROŻENIA LAWINOWEGO PROGNOZUJE SŁUŻBA LAWINOWA</a:t>
            </a:r>
            <a:endParaRPr b="1" i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0" y="1918650"/>
            <a:ext cx="4304400" cy="3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3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   NA PODSTAWIE:</a:t>
            </a:r>
            <a:endParaRPr b="1" i="1" sz="23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8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AKTUALNYCH WARUNKÓW W TERENIE  - NIVOCHECK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8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DANYCH METEOROLOGICZNYCH 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8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HISTORII ZMIAN ZACHODZĄCYCH W POKRYWIE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9700" y="2559525"/>
            <a:ext cx="1176000" cy="1696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idx="2" type="body"/>
          </p:nvPr>
        </p:nvSpPr>
        <p:spPr>
          <a:xfrm>
            <a:off x="60450" y="289775"/>
            <a:ext cx="4455300" cy="30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25000" lnSpcReduction="10000"/>
          </a:bodyPr>
          <a:lstStyle/>
          <a:p>
            <a:pPr indent="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56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KOMUNIKAT LAWINOWY INFORMUJE O :</a:t>
            </a:r>
            <a:endParaRPr sz="56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➢"/>
            </a:pPr>
            <a:r>
              <a:rPr b="1" lang="pl" sz="4000">
                <a:solidFill>
                  <a:srgbClr val="FFFF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STABILNOŚCI  POKRYWY ŚNIEŻNEJ</a:t>
            </a:r>
            <a:endParaRPr b="1" sz="4000">
              <a:solidFill>
                <a:srgbClr val="FFFF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40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OBSZARACH SZCZEGÓLNIE NIEKORZYSTNYCH</a:t>
            </a:r>
            <a:endParaRPr sz="40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40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PRAWDOPODOBIEŃSTWIE WYZWOLENIA LAWINY</a:t>
            </a:r>
            <a:endParaRPr sz="40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40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WIELKOŚCI , ILOŚCI ORAZ RODZAJU LAWIN</a:t>
            </a:r>
            <a:endParaRPr sz="40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40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PRZYCZYNACH  - GŁÓWNYCH PROBLEMACH LAWINOWYCH</a:t>
            </a:r>
            <a:endParaRPr sz="40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➢"/>
            </a:pPr>
            <a:r>
              <a:rPr lang="pl" sz="40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ZALECENIACH DLA RUCH TURYSTYCZNEGO</a:t>
            </a:r>
            <a:endParaRPr sz="40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0" y="3135725"/>
            <a:ext cx="4515900" cy="112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Char char="➢"/>
            </a:pPr>
            <a:r>
              <a:rPr b="1" i="1" lang="pl" sz="1000">
                <a:solidFill>
                  <a:srgbClr val="FFFF00"/>
                </a:solidFill>
              </a:rPr>
              <a:t>OBOWIĄZUJE NA OBSZARZE</a:t>
            </a:r>
            <a:endParaRPr b="1" i="1" sz="1000">
              <a:solidFill>
                <a:srgbClr val="FFFF00"/>
              </a:solidFill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Char char="➢"/>
            </a:pPr>
            <a:r>
              <a:rPr b="1" i="1" lang="pl" sz="1000">
                <a:solidFill>
                  <a:srgbClr val="FFFF00"/>
                </a:solidFill>
              </a:rPr>
              <a:t>OBOWIĄZUJE OD WYSOKOŚCI PODANEJ W KOMUNIKACIE</a:t>
            </a:r>
            <a:endParaRPr sz="1000"/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11292" r="0" t="0"/>
          <a:stretch/>
        </p:blipFill>
        <p:spPr>
          <a:xfrm>
            <a:off x="5094725" y="3192200"/>
            <a:ext cx="2119400" cy="17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726" y="152950"/>
            <a:ext cx="2119399" cy="17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5094675" y="2028825"/>
            <a:ext cx="2119500" cy="10794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1E2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094825" y="1942125"/>
            <a:ext cx="2119500" cy="13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59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66"/>
              <a:t>T = R  RÓWNOWAGA ?</a:t>
            </a:r>
            <a:endParaRPr b="1" i="1" sz="13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3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66"/>
              <a:t>T &gt; R  OBRYW !</a:t>
            </a:r>
            <a:endParaRPr b="1" i="1" sz="13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</p:txBody>
      </p:sp>
      <p:sp>
        <p:nvSpPr>
          <p:cNvPr id="116" name="Google Shape;116;p17"/>
          <p:cNvSpPr txBox="1"/>
          <p:nvPr/>
        </p:nvSpPr>
        <p:spPr>
          <a:xfrm>
            <a:off x="7339575" y="3347900"/>
            <a:ext cx="1770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1E2D31"/>
                </a:solidFill>
                <a:latin typeface="Lato"/>
                <a:ea typeface="Lato"/>
                <a:cs typeface="Lato"/>
                <a:sym typeface="Lato"/>
              </a:rPr>
              <a:t>SIN 30 = 0,5</a:t>
            </a:r>
            <a:r>
              <a:rPr lang="pl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</a:t>
            </a:r>
            <a:endParaRPr sz="1800">
              <a:solidFill>
                <a:srgbClr val="1E2D3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7369175" y="4453847"/>
            <a:ext cx="16521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1E2D31"/>
                </a:solidFill>
                <a:latin typeface="Lato"/>
                <a:ea typeface="Lato"/>
                <a:cs typeface="Lato"/>
                <a:sym typeface="Lato"/>
              </a:rPr>
              <a:t>SIN 45 =0,707</a:t>
            </a:r>
            <a:endParaRPr sz="1800">
              <a:solidFill>
                <a:srgbClr val="1E2D3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7326600" y="3857800"/>
            <a:ext cx="17709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1E2D31"/>
                </a:solidFill>
                <a:latin typeface="Lato"/>
                <a:ea typeface="Lato"/>
                <a:cs typeface="Lato"/>
                <a:sym typeface="Lato"/>
              </a:rPr>
              <a:t>SIN 42 = 0,6691</a:t>
            </a:r>
            <a:endParaRPr sz="1800">
              <a:solidFill>
                <a:srgbClr val="1E2D3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idx="4294967295" type="title"/>
          </p:nvPr>
        </p:nvSpPr>
        <p:spPr>
          <a:xfrm>
            <a:off x="272425" y="165375"/>
            <a:ext cx="8712900" cy="14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NACHYLENIE  ZBOCZY </a:t>
            </a:r>
            <a:r>
              <a:rPr lang="pl" sz="1800"/>
              <a:t>MOŻEMY</a:t>
            </a:r>
            <a:r>
              <a:rPr lang="pl" sz="1800"/>
              <a:t> </a:t>
            </a:r>
            <a:r>
              <a:rPr lang="pl" sz="1800"/>
              <a:t>OKREŚLIĆ</a:t>
            </a:r>
            <a:r>
              <a:rPr lang="pl" sz="1800"/>
              <a:t> 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1800"/>
              <a:t>Z  DYSTANSU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1800"/>
              <a:t>BEZPOŚREDNIO  NA  STOKU</a:t>
            </a:r>
            <a:endParaRPr sz="1800"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b="-562" l="0" r="52629" t="8396"/>
          <a:stretch/>
        </p:blipFill>
        <p:spPr>
          <a:xfrm>
            <a:off x="272425" y="1660698"/>
            <a:ext cx="3619151" cy="310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120" y="1660700"/>
            <a:ext cx="4919155" cy="310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b="0" l="0" r="0" t="14310"/>
          <a:stretch/>
        </p:blipFill>
        <p:spPr>
          <a:xfrm>
            <a:off x="1449100" y="935325"/>
            <a:ext cx="6226027" cy="40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47850" y="0"/>
            <a:ext cx="9048300" cy="12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ROZPOZNANIE ZMIENNOŚCI W UKSZTAŁTOWANIU TERENU I WYSEPAROWANIE NASTROMIEŃ KRYTYCZNYCH   JEST UMIEJĘTNOŚCIĄ KLUCZOWĄ.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0" y="187025"/>
            <a:ext cx="4572000" cy="10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0" lang="pl" sz="180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b="0" lang="pl" sz="1800">
                <a:latin typeface="Arial"/>
                <a:ea typeface="Arial"/>
                <a:cs typeface="Arial"/>
                <a:sym typeface="Arial"/>
              </a:rPr>
              <a:t>ODCZYT NACHYLENIA ZBOCZY Z WARSTWIC JEST PODSTAWOWYM ELEMENTEM PLANOWANIA.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250" y="2632825"/>
            <a:ext cx="3985425" cy="23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00" y="1318996"/>
            <a:ext cx="3985425" cy="282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8250" y="263225"/>
            <a:ext cx="2187225" cy="2167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/>
          <p:nvPr/>
        </p:nvSpPr>
        <p:spPr>
          <a:xfrm>
            <a:off x="7078525" y="263450"/>
            <a:ext cx="1645200" cy="2167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2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idx="2" type="body"/>
          </p:nvPr>
        </p:nvSpPr>
        <p:spPr>
          <a:xfrm>
            <a:off x="5373675" y="268972"/>
            <a:ext cx="2955600" cy="77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APLIKACJE</a:t>
            </a:r>
            <a:endParaRPr/>
          </a:p>
        </p:txBody>
      </p:sp>
      <p:sp>
        <p:nvSpPr>
          <p:cNvPr id="146" name="Google Shape;146;p21"/>
          <p:cNvSpPr txBox="1"/>
          <p:nvPr>
            <p:ph type="title"/>
          </p:nvPr>
        </p:nvSpPr>
        <p:spPr>
          <a:xfrm>
            <a:off x="0" y="187025"/>
            <a:ext cx="4572000" cy="62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9500"/>
              <a:buNone/>
            </a:pPr>
            <a:r>
              <a:rPr b="0" lang="pl" sz="180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b="0" lang="pl" sz="1800">
                <a:latin typeface="Arial"/>
                <a:ea typeface="Arial"/>
                <a:cs typeface="Arial"/>
                <a:sym typeface="Arial"/>
              </a:rPr>
              <a:t>ODCZYT NACHYLENIA ZBOCZY W TERENIE 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751" y="1102100"/>
            <a:ext cx="2601725" cy="35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945200"/>
            <a:ext cx="1430076" cy="309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000" y="945200"/>
            <a:ext cx="1430076" cy="309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1800" y="945225"/>
            <a:ext cx="1430076" cy="309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